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1" r:id="rId1"/>
  </p:sldMasterIdLst>
  <p:notesMasterIdLst>
    <p:notesMasterId r:id="rId34"/>
  </p:notesMasterIdLst>
  <p:sldIdLst>
    <p:sldId id="256" r:id="rId2"/>
    <p:sldId id="279" r:id="rId3"/>
    <p:sldId id="258" r:id="rId4"/>
    <p:sldId id="2147473522" r:id="rId5"/>
    <p:sldId id="2147473535" r:id="rId6"/>
    <p:sldId id="2147473523" r:id="rId7"/>
    <p:sldId id="283" r:id="rId8"/>
    <p:sldId id="259" r:id="rId9"/>
    <p:sldId id="261" r:id="rId10"/>
    <p:sldId id="2147473511" r:id="rId11"/>
    <p:sldId id="1448942506" r:id="rId12"/>
    <p:sldId id="529" r:id="rId13"/>
    <p:sldId id="671" r:id="rId14"/>
    <p:sldId id="672" r:id="rId15"/>
    <p:sldId id="593" r:id="rId16"/>
    <p:sldId id="2147473524" r:id="rId17"/>
    <p:sldId id="518" r:id="rId18"/>
    <p:sldId id="2147473520" r:id="rId19"/>
    <p:sldId id="2147473517" r:id="rId20"/>
    <p:sldId id="2147473519" r:id="rId21"/>
    <p:sldId id="262" r:id="rId22"/>
    <p:sldId id="263" r:id="rId23"/>
    <p:sldId id="2147473525" r:id="rId24"/>
    <p:sldId id="2147473526" r:id="rId25"/>
    <p:sldId id="2147473527" r:id="rId26"/>
    <p:sldId id="2147473531" r:id="rId27"/>
    <p:sldId id="2147473529" r:id="rId28"/>
    <p:sldId id="2147473530" r:id="rId29"/>
    <p:sldId id="2147473532" r:id="rId30"/>
    <p:sldId id="269" r:id="rId31"/>
    <p:sldId id="2147473528" r:id="rId32"/>
    <p:sldId id="29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02" d="100"/>
          <a:sy n="102" d="100"/>
        </p:scale>
        <p:origin x="8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19140867740729"/>
          <c:y val="0.10785500647292542"/>
          <c:w val="0.51961718264518664"/>
          <c:h val="0.7918491733999987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2D-4A9C-BC37-E121C988B9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2D-4A9C-BC37-E121C988B9E1}"/>
              </c:ext>
            </c:extLst>
          </c:dPt>
          <c:dPt>
            <c:idx val="2"/>
            <c:bubble3D val="0"/>
            <c:spPr>
              <a:solidFill>
                <a:srgbClr val="00B3B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2D-4A9C-BC37-E121C988B9E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2D-4A9C-BC37-E121C988B9E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62D-4A9C-BC37-E121C988B9E1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62D-4A9C-BC37-E121C988B9E1}"/>
              </c:ext>
            </c:extLst>
          </c:dPt>
          <c:dPt>
            <c:idx val="6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62D-4A9C-BC37-E121C988B9E1}"/>
              </c:ext>
            </c:extLst>
          </c:dPt>
          <c:dPt>
            <c:idx val="7"/>
            <c:bubble3D val="0"/>
            <c:spPr>
              <a:solidFill>
                <a:srgbClr val="9DCFF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62D-4A9C-BC37-E121C988B9E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62D-4A9C-BC37-E121C988B9E1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V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62D-4A9C-BC37-E121C988B9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V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Sheet1!$D$18:$D$26</c:f>
              <c:strCache>
                <c:ptCount val="9"/>
                <c:pt idx="0">
                  <c:v>Chronic pelvic pain syndrome</c:v>
                </c:pt>
                <c:pt idx="1">
                  <c:v>Bleeding disorder</c:v>
                </c:pt>
                <c:pt idx="2">
                  <c:v>Irritable colon</c:v>
                </c:pt>
                <c:pt idx="3">
                  <c:v>Food intolerance</c:v>
                </c:pt>
                <c:pt idx="4">
                  <c:v>Psychosexual complaints</c:v>
                </c:pt>
                <c:pt idx="5">
                  <c:v>Overactive bladder</c:v>
                </c:pt>
                <c:pt idx="6">
                  <c:v>PID</c:v>
                </c:pt>
                <c:pt idx="7">
                  <c:v>Appendicitis</c:v>
                </c:pt>
                <c:pt idx="8">
                  <c:v>Idiopathic subfertility</c:v>
                </c:pt>
              </c:strCache>
            </c:strRef>
          </c:cat>
          <c:val>
            <c:numRef>
              <c:f>Sheet1!$E$18:$E$26</c:f>
              <c:numCache>
                <c:formatCode>0%</c:formatCode>
                <c:ptCount val="9"/>
                <c:pt idx="0">
                  <c:v>0.24358974358974403</c:v>
                </c:pt>
                <c:pt idx="1">
                  <c:v>0.18803418803418853</c:v>
                </c:pt>
                <c:pt idx="2">
                  <c:v>0.14102564102564102</c:v>
                </c:pt>
                <c:pt idx="3">
                  <c:v>8.9743589743589744E-2</c:v>
                </c:pt>
                <c:pt idx="4">
                  <c:v>8.9743589743589744E-2</c:v>
                </c:pt>
                <c:pt idx="5">
                  <c:v>7.6923076923077024E-2</c:v>
                </c:pt>
                <c:pt idx="6">
                  <c:v>6.4102564102564139E-2</c:v>
                </c:pt>
                <c:pt idx="7">
                  <c:v>6.4102564102564139E-2</c:v>
                </c:pt>
                <c:pt idx="8">
                  <c:v>4.2735042735042784E-2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62D-4A9C-BC37-E121C988B9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V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34-4A45-A7C2-433F1D76C13C}"/>
              </c:ext>
            </c:extLst>
          </c:dPt>
          <c:dPt>
            <c:idx val="1"/>
            <c:bubble3D val="0"/>
            <c:spPr>
              <a:solidFill>
                <a:srgbClr val="7577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34-4A45-A7C2-433F1D76C13C}"/>
              </c:ext>
            </c:extLst>
          </c:dPt>
          <c:dPt>
            <c:idx val="2"/>
            <c:bubble3D val="0"/>
            <c:spPr>
              <a:solidFill>
                <a:srgbClr val="7AB8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F34-4A45-A7C2-433F1D76C13C}"/>
              </c:ext>
            </c:extLst>
          </c:dPt>
          <c:dPt>
            <c:idx val="3"/>
            <c:bubble3D val="0"/>
            <c:spPr>
              <a:solidFill>
                <a:srgbClr val="00B3B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F34-4A45-A7C2-433F1D76C13C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F34-4A45-A7C2-433F1D76C13C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F34-4A45-A7C2-433F1D76C13C}"/>
              </c:ext>
            </c:extLst>
          </c:dPt>
          <c:dLbls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>
                        <a:solidFill>
                          <a:schemeClr val="bg1"/>
                        </a:solidFill>
                      </a:rPr>
                      <a:t>28%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V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F34-4A45-A7C2-433F1D76C13C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/>
                      <a:t>28%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V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F34-4A45-A7C2-433F1D76C13C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/>
                      <a:t>28%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V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F34-4A45-A7C2-433F1D76C13C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rgbClr val="F5EEE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>
                        <a:solidFill>
                          <a:srgbClr val="F5EEE4"/>
                        </a:solidFill>
                      </a:rPr>
                      <a:t>15%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F5EEE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V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F34-4A45-A7C2-433F1D76C13C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</a:rPr>
                      <a:t>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V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F34-4A45-A7C2-433F1D76C1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V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Sheet1!$H$5:$H$10</c:f>
              <c:strCache>
                <c:ptCount val="6"/>
                <c:pt idx="1">
                  <c:v>1</c:v>
                </c:pt>
                <c:pt idx="2">
                  <c:v>2</c:v>
                </c:pt>
                <c:pt idx="3">
                  <c:v>3–5</c:v>
                </c:pt>
                <c:pt idx="4">
                  <c:v>6–10</c:v>
                </c:pt>
                <c:pt idx="5">
                  <c:v>&gt;10</c:v>
                </c:pt>
              </c:strCache>
            </c:strRef>
          </c:cat>
          <c:val>
            <c:numRef>
              <c:f>Sheet1!$I$5:$I$10</c:f>
              <c:numCache>
                <c:formatCode>General</c:formatCode>
                <c:ptCount val="6"/>
                <c:pt idx="1">
                  <c:v>28</c:v>
                </c:pt>
                <c:pt idx="2">
                  <c:v>28</c:v>
                </c:pt>
                <c:pt idx="3">
                  <c:v>28</c:v>
                </c:pt>
                <c:pt idx="4">
                  <c:v>15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F34-4A45-A7C2-433F1D76C1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2032678548715157"/>
          <c:y val="8.567529802568262E-2"/>
          <c:w val="0.20283421613299518"/>
          <c:h val="0.786282808398949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VN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V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5182B4-109D-D347-9925-60593303E15F}" type="doc">
      <dgm:prSet loTypeId="urn:microsoft.com/office/officeart/2005/8/layout/radial6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3CE0261-D280-394B-995E-49A62B842DE4}">
      <dgm:prSet phldrT="[Text]"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ĐAU VÙNG CHẬU MẠN TÍNH</a:t>
          </a:r>
        </a:p>
      </dgm:t>
    </dgm:pt>
    <dgm:pt modelId="{C7A3A847-43B1-1940-B798-A2410159E9B4}" type="parTrans" cxnId="{E57897BD-24D6-5840-AFAF-3B42AEE04106}">
      <dgm:prSet/>
      <dgm:spPr/>
      <dgm:t>
        <a:bodyPr/>
        <a:lstStyle/>
        <a:p>
          <a:endParaRPr lang="en-US"/>
        </a:p>
      </dgm:t>
    </dgm:pt>
    <dgm:pt modelId="{6CE027BC-FCA9-814E-A0A3-A3B719E27629}" type="sibTrans" cxnId="{E57897BD-24D6-5840-AFAF-3B42AEE04106}">
      <dgm:prSet/>
      <dgm:spPr/>
      <dgm:t>
        <a:bodyPr/>
        <a:lstStyle/>
        <a:p>
          <a:endParaRPr lang="en-US"/>
        </a:p>
      </dgm:t>
    </dgm:pt>
    <dgm:pt modelId="{E374403F-9343-7A40-8A47-61209C50D4C0}">
      <dgm:prSet phldrT="[Text]" custT="1"/>
      <dgm:spPr/>
      <dgm:t>
        <a:bodyPr/>
        <a:lstStyle/>
        <a:p>
          <a:r>
            <a:rPr lang="vi-VN" sz="2400" b="0" i="0" dirty="0">
              <a:latin typeface="Arial" panose="020B0604020202020204" pitchFamily="34" charset="0"/>
              <a:cs typeface="Arial" panose="020B0604020202020204" pitchFamily="34" charset="0"/>
            </a:rPr>
            <a:t>Đau vùng bụng dưới hoặc vùng chậu kéo dài hơn 6 tháng. 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EB653E-E72D-7A41-891F-B4A311F9B7B8}" type="parTrans" cxnId="{782BB2B7-D88F-2B48-AEE6-478AC5608A64}">
      <dgm:prSet/>
      <dgm:spPr/>
      <dgm:t>
        <a:bodyPr/>
        <a:lstStyle/>
        <a:p>
          <a:endParaRPr lang="en-US"/>
        </a:p>
      </dgm:t>
    </dgm:pt>
    <dgm:pt modelId="{8F2DD17E-6583-314E-9C81-A4720109E346}" type="sibTrans" cxnId="{782BB2B7-D88F-2B48-AEE6-478AC5608A64}">
      <dgm:prSet/>
      <dgm:spPr/>
      <dgm:t>
        <a:bodyPr/>
        <a:lstStyle/>
        <a:p>
          <a:endParaRPr lang="en-US"/>
        </a:p>
      </dgm:t>
    </dgm:pt>
    <dgm:pt modelId="{FA9DCF49-646C-3242-BDBE-7D9A8E371EE3}">
      <dgm:prSet phldrT="[Text]" custT="1"/>
      <dgm:spPr/>
      <dgm:t>
        <a:bodyPr/>
        <a:lstStyle/>
        <a:p>
          <a:r>
            <a:rPr lang="vi-VN" sz="2400" b="0" i="0" dirty="0">
              <a:latin typeface="Arial" panose="020B0604020202020204" pitchFamily="34" charset="0"/>
              <a:cs typeface="Arial" panose="020B0604020202020204" pitchFamily="34" charset="0"/>
            </a:rPr>
            <a:t>Có thể liên quan đến chu kỳ kinh nguyệt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B723B6-9C3D-0F4F-A8E2-7DC6AFE6FC9C}" type="parTrans" cxnId="{B5413AA4-545F-904F-9A69-62F9FC491E4A}">
      <dgm:prSet/>
      <dgm:spPr/>
      <dgm:t>
        <a:bodyPr/>
        <a:lstStyle/>
        <a:p>
          <a:endParaRPr lang="en-US"/>
        </a:p>
      </dgm:t>
    </dgm:pt>
    <dgm:pt modelId="{D566DCF2-2E8E-B346-B293-7D5F52F28E5A}" type="sibTrans" cxnId="{B5413AA4-545F-904F-9A69-62F9FC491E4A}">
      <dgm:prSet/>
      <dgm:spPr/>
      <dgm:t>
        <a:bodyPr/>
        <a:lstStyle/>
        <a:p>
          <a:endParaRPr lang="en-US"/>
        </a:p>
      </dgm:t>
    </dgm:pt>
    <dgm:pt modelId="{81B82B59-20F7-8A49-9099-504D192C76AB}">
      <dgm:prSet custT="1"/>
      <dgm:spPr/>
      <dgm:t>
        <a:bodyPr/>
        <a:lstStyle/>
        <a:p>
          <a:r>
            <a:rPr lang="vi-VN" sz="2400" b="0" i="0" dirty="0">
              <a:latin typeface="Arial" panose="020B0604020202020204" pitchFamily="34" charset="0"/>
              <a:cs typeface="Arial" panose="020B0604020202020204" pitchFamily="34" charset="0"/>
            </a:rPr>
            <a:t>Đau liên tục hoặc từng đợt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10D800-9137-6947-A352-9088C84CC581}" type="parTrans" cxnId="{A54D47A8-B2F8-814E-BFC5-47ECAC91C7D5}">
      <dgm:prSet/>
      <dgm:spPr/>
      <dgm:t>
        <a:bodyPr/>
        <a:lstStyle/>
        <a:p>
          <a:endParaRPr lang="en-US"/>
        </a:p>
      </dgm:t>
    </dgm:pt>
    <dgm:pt modelId="{2BAA3581-48BC-5246-9960-47E0AE088F9D}" type="sibTrans" cxnId="{A54D47A8-B2F8-814E-BFC5-47ECAC91C7D5}">
      <dgm:prSet/>
      <dgm:spPr/>
      <dgm:t>
        <a:bodyPr/>
        <a:lstStyle/>
        <a:p>
          <a:endParaRPr lang="en-US"/>
        </a:p>
      </dgm:t>
    </dgm:pt>
    <dgm:pt modelId="{1CE1B04F-B06A-5045-A0E0-1386A5FDDCDC}">
      <dgm:prSet custT="1"/>
      <dgm:spPr/>
      <dgm:t>
        <a:bodyPr/>
        <a:lstStyle/>
        <a:p>
          <a:r>
            <a:rPr lang="vi-VN" sz="2400" b="0" i="0" dirty="0"/>
            <a:t>Xuất hiện ở một thời điểm nhất định (bữa ăn, đi vệ sinh hoặc quan hệ tình dục)</a:t>
          </a:r>
          <a:endParaRPr lang="en-US" sz="2400" dirty="0"/>
        </a:p>
      </dgm:t>
    </dgm:pt>
    <dgm:pt modelId="{96EA0A14-6038-EE48-871C-A54A3B7F858E}" type="parTrans" cxnId="{2E3CE35E-1B7D-A54B-9BE0-44BD5B9CC4AC}">
      <dgm:prSet/>
      <dgm:spPr/>
      <dgm:t>
        <a:bodyPr/>
        <a:lstStyle/>
        <a:p>
          <a:endParaRPr lang="en-US"/>
        </a:p>
      </dgm:t>
    </dgm:pt>
    <dgm:pt modelId="{7119A30B-62E0-D644-B798-E4ED8042F904}" type="sibTrans" cxnId="{2E3CE35E-1B7D-A54B-9BE0-44BD5B9CC4AC}">
      <dgm:prSet/>
      <dgm:spPr/>
      <dgm:t>
        <a:bodyPr/>
        <a:lstStyle/>
        <a:p>
          <a:endParaRPr lang="en-US"/>
        </a:p>
      </dgm:t>
    </dgm:pt>
    <dgm:pt modelId="{02B73EA0-3923-1A40-93B2-DB4EE9753FA6}">
      <dgm:prSet custT="1"/>
      <dgm:spPr/>
      <dgm:t>
        <a:bodyPr/>
        <a:lstStyle/>
        <a:p>
          <a:r>
            <a:rPr lang="vi-VN" sz="2400" dirty="0">
              <a:latin typeface="Arial" panose="020B0604020202020204" pitchFamily="34" charset="0"/>
              <a:cs typeface="Arial" panose="020B0604020202020204" pitchFamily="34" charset="0"/>
            </a:rPr>
            <a:t>Không liên quan thai kỳ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216BBF-7542-FA4F-96F0-5EDE4A974035}" type="parTrans" cxnId="{78EAC1E7-138C-C141-BECC-FA70742A7FB0}">
      <dgm:prSet/>
      <dgm:spPr/>
      <dgm:t>
        <a:bodyPr/>
        <a:lstStyle/>
        <a:p>
          <a:endParaRPr lang="en-US"/>
        </a:p>
      </dgm:t>
    </dgm:pt>
    <dgm:pt modelId="{3BA0188F-98FF-E34F-8D66-A25EF85CEE1A}" type="sibTrans" cxnId="{78EAC1E7-138C-C141-BECC-FA70742A7FB0}">
      <dgm:prSet/>
      <dgm:spPr/>
      <dgm:t>
        <a:bodyPr/>
        <a:lstStyle/>
        <a:p>
          <a:endParaRPr lang="en-US"/>
        </a:p>
      </dgm:t>
    </dgm:pt>
    <dgm:pt modelId="{A4B7E94C-E02A-6C4E-B4CC-3A7CC807858D}" type="pres">
      <dgm:prSet presAssocID="{115182B4-109D-D347-9925-60593303E15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A1078E4-E9ED-4C4C-A9F6-D614EF9E4864}" type="pres">
      <dgm:prSet presAssocID="{E3CE0261-D280-394B-995E-49A62B842DE4}" presName="centerShape" presStyleLbl="node0" presStyleIdx="0" presStyleCnt="1" custScaleX="134040" custLinFactNeighborX="2025" custLinFactNeighborY="-4674"/>
      <dgm:spPr/>
    </dgm:pt>
    <dgm:pt modelId="{3879B802-A3A7-1349-8324-7ABAA372AD6E}" type="pres">
      <dgm:prSet presAssocID="{E374403F-9343-7A40-8A47-61209C50D4C0}" presName="node" presStyleLbl="node1" presStyleIdx="0" presStyleCnt="5" custScaleX="233988" custScaleY="120225" custRadScaleRad="122445" custRadScaleInc="0">
        <dgm:presLayoutVars>
          <dgm:bulletEnabled val="1"/>
        </dgm:presLayoutVars>
      </dgm:prSet>
      <dgm:spPr/>
    </dgm:pt>
    <dgm:pt modelId="{D707EA29-5B3F-8949-9CA5-1D29952108D4}" type="pres">
      <dgm:prSet presAssocID="{E374403F-9343-7A40-8A47-61209C50D4C0}" presName="dummy" presStyleCnt="0"/>
      <dgm:spPr/>
    </dgm:pt>
    <dgm:pt modelId="{044EFDD0-715D-5E43-BE8C-A8415E6E1C0B}" type="pres">
      <dgm:prSet presAssocID="{8F2DD17E-6583-314E-9C81-A4720109E346}" presName="sibTrans" presStyleLbl="sibTrans2D1" presStyleIdx="0" presStyleCnt="5" custScaleX="85813" custScaleY="41924" custLinFactNeighborX="27413" custLinFactNeighborY="-23174"/>
      <dgm:spPr/>
    </dgm:pt>
    <dgm:pt modelId="{065B53F1-DF7D-0549-A211-D516B8E24D91}" type="pres">
      <dgm:prSet presAssocID="{81B82B59-20F7-8A49-9099-504D192C76AB}" presName="node" presStyleLbl="node1" presStyleIdx="1" presStyleCnt="5" custScaleX="229802" custScaleY="121079" custRadScaleRad="151099" custRadScaleInc="18621">
        <dgm:presLayoutVars>
          <dgm:bulletEnabled val="1"/>
        </dgm:presLayoutVars>
      </dgm:prSet>
      <dgm:spPr/>
    </dgm:pt>
    <dgm:pt modelId="{04334D95-0E1C-3046-8723-3901D6AE7B43}" type="pres">
      <dgm:prSet presAssocID="{81B82B59-20F7-8A49-9099-504D192C76AB}" presName="dummy" presStyleCnt="0"/>
      <dgm:spPr/>
    </dgm:pt>
    <dgm:pt modelId="{E1A5E5DF-BDFF-2341-9D1F-0BCDE0EC6794}" type="pres">
      <dgm:prSet presAssocID="{2BAA3581-48BC-5246-9960-47E0AE088F9D}" presName="sibTrans" presStyleLbl="sibTrans2D1" presStyleIdx="1" presStyleCnt="5" custScaleX="95147" custScaleY="26732" custLinFactNeighborX="40414" custLinFactNeighborY="11824"/>
      <dgm:spPr/>
    </dgm:pt>
    <dgm:pt modelId="{2F1B53A2-956D-664E-A49B-FC8F8E349CEE}" type="pres">
      <dgm:prSet presAssocID="{FA9DCF49-646C-3242-BDBE-7D9A8E371EE3}" presName="node" presStyleLbl="node1" presStyleIdx="2" presStyleCnt="5" custScaleX="241333" custScaleY="121440" custRadScaleRad="123479" custRadScaleInc="-66049">
        <dgm:presLayoutVars>
          <dgm:bulletEnabled val="1"/>
        </dgm:presLayoutVars>
      </dgm:prSet>
      <dgm:spPr/>
    </dgm:pt>
    <dgm:pt modelId="{F3867C68-E7DF-CF41-AE60-94B1416EA771}" type="pres">
      <dgm:prSet presAssocID="{FA9DCF49-646C-3242-BDBE-7D9A8E371EE3}" presName="dummy" presStyleCnt="0"/>
      <dgm:spPr/>
    </dgm:pt>
    <dgm:pt modelId="{C9774EAF-D466-F348-B293-BE8C037546CD}" type="pres">
      <dgm:prSet presAssocID="{D566DCF2-2E8E-B346-B293-7D5F52F28E5A}" presName="sibTrans" presStyleLbl="sibTrans2D1" presStyleIdx="2" presStyleCnt="5" custScaleY="24513" custLinFactNeighborX="4630" custLinFactNeighborY="25986"/>
      <dgm:spPr/>
    </dgm:pt>
    <dgm:pt modelId="{0FE97AF2-B855-1C4A-999C-50F84474B726}" type="pres">
      <dgm:prSet presAssocID="{1CE1B04F-B06A-5045-A0E0-1386A5FDDCDC}" presName="node" presStyleLbl="node1" presStyleIdx="3" presStyleCnt="5" custScaleX="248747" custScaleY="118954" custRadScaleRad="121511" custRadScaleInc="64454">
        <dgm:presLayoutVars>
          <dgm:bulletEnabled val="1"/>
        </dgm:presLayoutVars>
      </dgm:prSet>
      <dgm:spPr/>
    </dgm:pt>
    <dgm:pt modelId="{42D9684B-C444-B34A-8A2F-14D12D911D23}" type="pres">
      <dgm:prSet presAssocID="{1CE1B04F-B06A-5045-A0E0-1386A5FDDCDC}" presName="dummy" presStyleCnt="0"/>
      <dgm:spPr/>
    </dgm:pt>
    <dgm:pt modelId="{B0CE3834-316B-6747-9902-5F0D17A6EB02}" type="pres">
      <dgm:prSet presAssocID="{7119A30B-62E0-D644-B798-E4ED8042F904}" presName="sibTrans" presStyleLbl="sibTrans2D1" presStyleIdx="3" presStyleCnt="5" custScaleX="84710" custScaleY="37239" custLinFactNeighborX="-49175" custLinFactNeighborY="12087"/>
      <dgm:spPr/>
    </dgm:pt>
    <dgm:pt modelId="{9FF2C624-8348-2E4D-A3EE-23A0F85F1279}" type="pres">
      <dgm:prSet presAssocID="{02B73EA0-3923-1A40-93B2-DB4EE9753FA6}" presName="node" presStyleLbl="node1" presStyleIdx="4" presStyleCnt="5" custScaleX="251838" custScaleY="133506" custRadScaleRad="149204" custRadScaleInc="-20751">
        <dgm:presLayoutVars>
          <dgm:bulletEnabled val="1"/>
        </dgm:presLayoutVars>
      </dgm:prSet>
      <dgm:spPr/>
    </dgm:pt>
    <dgm:pt modelId="{7075B8DB-B67D-5244-9B52-BAAF656F5DD5}" type="pres">
      <dgm:prSet presAssocID="{02B73EA0-3923-1A40-93B2-DB4EE9753FA6}" presName="dummy" presStyleCnt="0"/>
      <dgm:spPr/>
    </dgm:pt>
    <dgm:pt modelId="{4DBF87A4-D005-0047-8FF6-2D7CCB64918B}" type="pres">
      <dgm:prSet presAssocID="{3BA0188F-98FF-E34F-8D66-A25EF85CEE1A}" presName="sibTrans" presStyleLbl="sibTrans2D1" presStyleIdx="4" presStyleCnt="5" custScaleX="74425" custScaleY="33082" custLinFactNeighborX="-36457" custLinFactNeighborY="-26267"/>
      <dgm:spPr/>
    </dgm:pt>
  </dgm:ptLst>
  <dgm:cxnLst>
    <dgm:cxn modelId="{F5FFBC08-2655-2845-99BC-DF6E95BDE26B}" type="presOf" srcId="{E3CE0261-D280-394B-995E-49A62B842DE4}" destId="{0A1078E4-E9ED-4C4C-A9F6-D614EF9E4864}" srcOrd="0" destOrd="0" presId="urn:microsoft.com/office/officeart/2005/8/layout/radial6"/>
    <dgm:cxn modelId="{BBF61E36-00A2-2C40-95DB-B96CA25DCF88}" type="presOf" srcId="{8F2DD17E-6583-314E-9C81-A4720109E346}" destId="{044EFDD0-715D-5E43-BE8C-A8415E6E1C0B}" srcOrd="0" destOrd="0" presId="urn:microsoft.com/office/officeart/2005/8/layout/radial6"/>
    <dgm:cxn modelId="{E23F9544-9938-7C40-9E4D-FD15764AE879}" type="presOf" srcId="{2BAA3581-48BC-5246-9960-47E0AE088F9D}" destId="{E1A5E5DF-BDFF-2341-9D1F-0BCDE0EC6794}" srcOrd="0" destOrd="0" presId="urn:microsoft.com/office/officeart/2005/8/layout/radial6"/>
    <dgm:cxn modelId="{6FD02057-3E26-9549-95A1-13DBB9AD34B4}" type="presOf" srcId="{7119A30B-62E0-D644-B798-E4ED8042F904}" destId="{B0CE3834-316B-6747-9902-5F0D17A6EB02}" srcOrd="0" destOrd="0" presId="urn:microsoft.com/office/officeart/2005/8/layout/radial6"/>
    <dgm:cxn modelId="{FD952C5A-F40E-7F4D-ABA6-57ACE47FB90B}" type="presOf" srcId="{D566DCF2-2E8E-B346-B293-7D5F52F28E5A}" destId="{C9774EAF-D466-F348-B293-BE8C037546CD}" srcOrd="0" destOrd="0" presId="urn:microsoft.com/office/officeart/2005/8/layout/radial6"/>
    <dgm:cxn modelId="{2E3CE35E-1B7D-A54B-9BE0-44BD5B9CC4AC}" srcId="{E3CE0261-D280-394B-995E-49A62B842DE4}" destId="{1CE1B04F-B06A-5045-A0E0-1386A5FDDCDC}" srcOrd="3" destOrd="0" parTransId="{96EA0A14-6038-EE48-871C-A54A3B7F858E}" sibTransId="{7119A30B-62E0-D644-B798-E4ED8042F904}"/>
    <dgm:cxn modelId="{6588D162-0419-1144-8061-F2F0A17E2882}" type="presOf" srcId="{E374403F-9343-7A40-8A47-61209C50D4C0}" destId="{3879B802-A3A7-1349-8324-7ABAA372AD6E}" srcOrd="0" destOrd="0" presId="urn:microsoft.com/office/officeart/2005/8/layout/radial6"/>
    <dgm:cxn modelId="{66C15A85-8C1A-F04F-B838-5ADB3DB29741}" type="presOf" srcId="{02B73EA0-3923-1A40-93B2-DB4EE9753FA6}" destId="{9FF2C624-8348-2E4D-A3EE-23A0F85F1279}" srcOrd="0" destOrd="0" presId="urn:microsoft.com/office/officeart/2005/8/layout/radial6"/>
    <dgm:cxn modelId="{E381D58A-D0F0-DA4A-BF47-AAE15FD9539C}" type="presOf" srcId="{3BA0188F-98FF-E34F-8D66-A25EF85CEE1A}" destId="{4DBF87A4-D005-0047-8FF6-2D7CCB64918B}" srcOrd="0" destOrd="0" presId="urn:microsoft.com/office/officeart/2005/8/layout/radial6"/>
    <dgm:cxn modelId="{B5413AA4-545F-904F-9A69-62F9FC491E4A}" srcId="{E3CE0261-D280-394B-995E-49A62B842DE4}" destId="{FA9DCF49-646C-3242-BDBE-7D9A8E371EE3}" srcOrd="2" destOrd="0" parTransId="{7AB723B6-9C3D-0F4F-A8E2-7DC6AFE6FC9C}" sibTransId="{D566DCF2-2E8E-B346-B293-7D5F52F28E5A}"/>
    <dgm:cxn modelId="{A54D47A8-B2F8-814E-BFC5-47ECAC91C7D5}" srcId="{E3CE0261-D280-394B-995E-49A62B842DE4}" destId="{81B82B59-20F7-8A49-9099-504D192C76AB}" srcOrd="1" destOrd="0" parTransId="{4710D800-9137-6947-A352-9088C84CC581}" sibTransId="{2BAA3581-48BC-5246-9960-47E0AE088F9D}"/>
    <dgm:cxn modelId="{782BB2B7-D88F-2B48-AEE6-478AC5608A64}" srcId="{E3CE0261-D280-394B-995E-49A62B842DE4}" destId="{E374403F-9343-7A40-8A47-61209C50D4C0}" srcOrd="0" destOrd="0" parTransId="{2BEB653E-E72D-7A41-891F-B4A311F9B7B8}" sibTransId="{8F2DD17E-6583-314E-9C81-A4720109E346}"/>
    <dgm:cxn modelId="{E57897BD-24D6-5840-AFAF-3B42AEE04106}" srcId="{115182B4-109D-D347-9925-60593303E15F}" destId="{E3CE0261-D280-394B-995E-49A62B842DE4}" srcOrd="0" destOrd="0" parTransId="{C7A3A847-43B1-1940-B798-A2410159E9B4}" sibTransId="{6CE027BC-FCA9-814E-A0A3-A3B719E27629}"/>
    <dgm:cxn modelId="{B73DA0BF-E3DB-3140-A9C2-532CC0A7C5C6}" type="presOf" srcId="{1CE1B04F-B06A-5045-A0E0-1386A5FDDCDC}" destId="{0FE97AF2-B855-1C4A-999C-50F84474B726}" srcOrd="0" destOrd="0" presId="urn:microsoft.com/office/officeart/2005/8/layout/radial6"/>
    <dgm:cxn modelId="{17C78ADB-36BB-374F-A4A9-CA96A2CFA511}" type="presOf" srcId="{81B82B59-20F7-8A49-9099-504D192C76AB}" destId="{065B53F1-DF7D-0549-A211-D516B8E24D91}" srcOrd="0" destOrd="0" presId="urn:microsoft.com/office/officeart/2005/8/layout/radial6"/>
    <dgm:cxn modelId="{9AC912E2-0DFE-B140-B030-D1688131E77B}" type="presOf" srcId="{115182B4-109D-D347-9925-60593303E15F}" destId="{A4B7E94C-E02A-6C4E-B4CC-3A7CC807858D}" srcOrd="0" destOrd="0" presId="urn:microsoft.com/office/officeart/2005/8/layout/radial6"/>
    <dgm:cxn modelId="{E17783E2-8707-424D-9773-A82246AB272C}" type="presOf" srcId="{FA9DCF49-646C-3242-BDBE-7D9A8E371EE3}" destId="{2F1B53A2-956D-664E-A49B-FC8F8E349CEE}" srcOrd="0" destOrd="0" presId="urn:microsoft.com/office/officeart/2005/8/layout/radial6"/>
    <dgm:cxn modelId="{78EAC1E7-138C-C141-BECC-FA70742A7FB0}" srcId="{E3CE0261-D280-394B-995E-49A62B842DE4}" destId="{02B73EA0-3923-1A40-93B2-DB4EE9753FA6}" srcOrd="4" destOrd="0" parTransId="{97216BBF-7542-FA4F-96F0-5EDE4A974035}" sibTransId="{3BA0188F-98FF-E34F-8D66-A25EF85CEE1A}"/>
    <dgm:cxn modelId="{79627135-3FFD-A748-AFFB-2C7921E00EDA}" type="presParOf" srcId="{A4B7E94C-E02A-6C4E-B4CC-3A7CC807858D}" destId="{0A1078E4-E9ED-4C4C-A9F6-D614EF9E4864}" srcOrd="0" destOrd="0" presId="urn:microsoft.com/office/officeart/2005/8/layout/radial6"/>
    <dgm:cxn modelId="{C1C6E06B-982E-CC45-B425-43EDBF9AC26F}" type="presParOf" srcId="{A4B7E94C-E02A-6C4E-B4CC-3A7CC807858D}" destId="{3879B802-A3A7-1349-8324-7ABAA372AD6E}" srcOrd="1" destOrd="0" presId="urn:microsoft.com/office/officeart/2005/8/layout/radial6"/>
    <dgm:cxn modelId="{C28CF02E-1D93-F147-AC33-AAAA55BEA2AA}" type="presParOf" srcId="{A4B7E94C-E02A-6C4E-B4CC-3A7CC807858D}" destId="{D707EA29-5B3F-8949-9CA5-1D29952108D4}" srcOrd="2" destOrd="0" presId="urn:microsoft.com/office/officeart/2005/8/layout/radial6"/>
    <dgm:cxn modelId="{555CBD0A-75E9-234C-8C1F-6FAF0D98A7B7}" type="presParOf" srcId="{A4B7E94C-E02A-6C4E-B4CC-3A7CC807858D}" destId="{044EFDD0-715D-5E43-BE8C-A8415E6E1C0B}" srcOrd="3" destOrd="0" presId="urn:microsoft.com/office/officeart/2005/8/layout/radial6"/>
    <dgm:cxn modelId="{4E13CC7D-38F5-1040-9694-03483920E551}" type="presParOf" srcId="{A4B7E94C-E02A-6C4E-B4CC-3A7CC807858D}" destId="{065B53F1-DF7D-0549-A211-D516B8E24D91}" srcOrd="4" destOrd="0" presId="urn:microsoft.com/office/officeart/2005/8/layout/radial6"/>
    <dgm:cxn modelId="{6627A12C-8BA4-9E48-B25F-AAFF062AE0AA}" type="presParOf" srcId="{A4B7E94C-E02A-6C4E-B4CC-3A7CC807858D}" destId="{04334D95-0E1C-3046-8723-3901D6AE7B43}" srcOrd="5" destOrd="0" presId="urn:microsoft.com/office/officeart/2005/8/layout/radial6"/>
    <dgm:cxn modelId="{91B1917D-0B49-3142-879A-51E808FE4FCC}" type="presParOf" srcId="{A4B7E94C-E02A-6C4E-B4CC-3A7CC807858D}" destId="{E1A5E5DF-BDFF-2341-9D1F-0BCDE0EC6794}" srcOrd="6" destOrd="0" presId="urn:microsoft.com/office/officeart/2005/8/layout/radial6"/>
    <dgm:cxn modelId="{1AA3673F-C052-2D40-A373-4CDDD7185FFD}" type="presParOf" srcId="{A4B7E94C-E02A-6C4E-B4CC-3A7CC807858D}" destId="{2F1B53A2-956D-664E-A49B-FC8F8E349CEE}" srcOrd="7" destOrd="0" presId="urn:microsoft.com/office/officeart/2005/8/layout/radial6"/>
    <dgm:cxn modelId="{7424FE84-5CC0-A642-8363-97DD1BE957F0}" type="presParOf" srcId="{A4B7E94C-E02A-6C4E-B4CC-3A7CC807858D}" destId="{F3867C68-E7DF-CF41-AE60-94B1416EA771}" srcOrd="8" destOrd="0" presId="urn:microsoft.com/office/officeart/2005/8/layout/radial6"/>
    <dgm:cxn modelId="{2BE652D9-6376-1A42-B018-14A219E33F66}" type="presParOf" srcId="{A4B7E94C-E02A-6C4E-B4CC-3A7CC807858D}" destId="{C9774EAF-D466-F348-B293-BE8C037546CD}" srcOrd="9" destOrd="0" presId="urn:microsoft.com/office/officeart/2005/8/layout/radial6"/>
    <dgm:cxn modelId="{7BE77F02-1A48-544F-8CDF-22BF9513B214}" type="presParOf" srcId="{A4B7E94C-E02A-6C4E-B4CC-3A7CC807858D}" destId="{0FE97AF2-B855-1C4A-999C-50F84474B726}" srcOrd="10" destOrd="0" presId="urn:microsoft.com/office/officeart/2005/8/layout/radial6"/>
    <dgm:cxn modelId="{0CCC85DE-4CB1-C64F-9212-1CE95CA63DBD}" type="presParOf" srcId="{A4B7E94C-E02A-6C4E-B4CC-3A7CC807858D}" destId="{42D9684B-C444-B34A-8A2F-14D12D911D23}" srcOrd="11" destOrd="0" presId="urn:microsoft.com/office/officeart/2005/8/layout/radial6"/>
    <dgm:cxn modelId="{71C8A3F1-0D3E-9A47-9E2A-5C7511BA5525}" type="presParOf" srcId="{A4B7E94C-E02A-6C4E-B4CC-3A7CC807858D}" destId="{B0CE3834-316B-6747-9902-5F0D17A6EB02}" srcOrd="12" destOrd="0" presId="urn:microsoft.com/office/officeart/2005/8/layout/radial6"/>
    <dgm:cxn modelId="{A540FE4D-07BA-BF43-96B1-ECC517CD8A91}" type="presParOf" srcId="{A4B7E94C-E02A-6C4E-B4CC-3A7CC807858D}" destId="{9FF2C624-8348-2E4D-A3EE-23A0F85F1279}" srcOrd="13" destOrd="0" presId="urn:microsoft.com/office/officeart/2005/8/layout/radial6"/>
    <dgm:cxn modelId="{9338E139-7497-5B43-8BFC-6DFDA24CD86C}" type="presParOf" srcId="{A4B7E94C-E02A-6C4E-B4CC-3A7CC807858D}" destId="{7075B8DB-B67D-5244-9B52-BAAF656F5DD5}" srcOrd="14" destOrd="0" presId="urn:microsoft.com/office/officeart/2005/8/layout/radial6"/>
    <dgm:cxn modelId="{669676EC-2375-1B41-A297-E5A8D507777F}" type="presParOf" srcId="{A4B7E94C-E02A-6C4E-B4CC-3A7CC807858D}" destId="{4DBF87A4-D005-0047-8FF6-2D7CCB64918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0E9906-9042-4F49-8F3E-EFD2A6CB9555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0E8E1B-285D-47DB-981F-CE7B4C531131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Đau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vùng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chậu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mạn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tính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9771F1-AC74-4E67-8A46-BB255FCA7E70}" type="parTrans" cxnId="{B3A2A212-4E0E-4796-A337-249E34C8F0DC}">
      <dgm:prSet/>
      <dgm:spPr/>
      <dgm:t>
        <a:bodyPr/>
        <a:lstStyle/>
        <a:p>
          <a:endParaRPr lang="en-US"/>
        </a:p>
      </dgm:t>
    </dgm:pt>
    <dgm:pt modelId="{07F6747C-2B73-4EA6-AD0A-CBE4A1AA911C}" type="sibTrans" cxnId="{B3A2A212-4E0E-4796-A337-249E34C8F0DC}">
      <dgm:prSet/>
      <dgm:spPr/>
      <dgm:t>
        <a:bodyPr/>
        <a:lstStyle/>
        <a:p>
          <a:endParaRPr lang="en-US"/>
        </a:p>
      </dgm:t>
    </dgm:pt>
    <dgm:pt modelId="{5E1B1022-5B91-409F-B08C-653B74DC1358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Nội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tiết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1CEACC-34B6-45E1-80C2-B4E52A8238AD}" type="parTrans" cxnId="{FE30C974-DA27-4F85-9373-337A6A1EE3A7}">
      <dgm:prSet/>
      <dgm:spPr/>
      <dgm:t>
        <a:bodyPr/>
        <a:lstStyle/>
        <a:p>
          <a:endParaRPr lang="en-US"/>
        </a:p>
      </dgm:t>
    </dgm:pt>
    <dgm:pt modelId="{763CE9EA-B7CB-4897-A0AD-2DDC69B224AB}" type="sibTrans" cxnId="{FE30C974-DA27-4F85-9373-337A6A1EE3A7}">
      <dgm:prSet/>
      <dgm:spPr/>
      <dgm:t>
        <a:bodyPr/>
        <a:lstStyle/>
        <a:p>
          <a:endParaRPr lang="en-US"/>
        </a:p>
      </dgm:t>
    </dgm:pt>
    <dgm:pt modelId="{8C720FEC-C625-4E47-84AA-0B564A2B86AE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Gene</a:t>
          </a:r>
        </a:p>
      </dgm:t>
    </dgm:pt>
    <dgm:pt modelId="{D7DBC104-27BA-465E-B76A-98FFEAC9ADCC}" type="parTrans" cxnId="{AA5C8D56-051C-4D17-8E3A-3CDEC2866619}">
      <dgm:prSet/>
      <dgm:spPr/>
      <dgm:t>
        <a:bodyPr/>
        <a:lstStyle/>
        <a:p>
          <a:endParaRPr lang="en-US"/>
        </a:p>
      </dgm:t>
    </dgm:pt>
    <dgm:pt modelId="{8E7ED449-068B-41A0-9F4F-B15DE6936D10}" type="sibTrans" cxnId="{AA5C8D56-051C-4D17-8E3A-3CDEC2866619}">
      <dgm:prSet/>
      <dgm:spPr/>
      <dgm:t>
        <a:bodyPr/>
        <a:lstStyle/>
        <a:p>
          <a:endParaRPr lang="en-US"/>
        </a:p>
      </dgm:t>
    </dgm:pt>
    <dgm:pt modelId="{845AA5E6-3605-45E8-B05B-88F95B9F73B9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Tâm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lý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EA3F74-DE69-4BC9-BAF8-A7889051963E}" type="parTrans" cxnId="{FFB41568-578C-4364-83BB-251A40B29269}">
      <dgm:prSet/>
      <dgm:spPr/>
      <dgm:t>
        <a:bodyPr/>
        <a:lstStyle/>
        <a:p>
          <a:endParaRPr lang="en-US"/>
        </a:p>
      </dgm:t>
    </dgm:pt>
    <dgm:pt modelId="{4A09D648-FE5B-44C7-A466-ED2269786DFA}" type="sibTrans" cxnId="{FFB41568-578C-4364-83BB-251A40B29269}">
      <dgm:prSet/>
      <dgm:spPr/>
      <dgm:t>
        <a:bodyPr/>
        <a:lstStyle/>
        <a:p>
          <a:endParaRPr lang="en-US"/>
        </a:p>
      </dgm:t>
    </dgm:pt>
    <dgm:pt modelId="{EBC991B9-1D51-489F-A3EB-CBC634FBBAD1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Nhiễm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trùng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Viêm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053F18-36FE-4953-A143-B34E45A8F244}" type="parTrans" cxnId="{CE118922-5B87-4FAA-8E55-CBF38D300373}">
      <dgm:prSet/>
      <dgm:spPr/>
      <dgm:t>
        <a:bodyPr/>
        <a:lstStyle/>
        <a:p>
          <a:endParaRPr lang="en-US"/>
        </a:p>
      </dgm:t>
    </dgm:pt>
    <dgm:pt modelId="{D86FDE61-BD9A-45BD-B72A-E759F5D831F7}" type="sibTrans" cxnId="{CE118922-5B87-4FAA-8E55-CBF38D300373}">
      <dgm:prSet/>
      <dgm:spPr/>
      <dgm:t>
        <a:bodyPr/>
        <a:lstStyle/>
        <a:p>
          <a:endParaRPr lang="en-US"/>
        </a:p>
      </dgm:t>
    </dgm:pt>
    <dgm:pt modelId="{2B9ABAFE-E94F-4E3D-BD17-BD3475F0C0E0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Tăng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nhạy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cảm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trung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tâm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1E762D-149B-42B2-9727-9EEB2949EA51}" type="parTrans" cxnId="{700D0C51-F8AD-4B76-9BE1-8B73436FC421}">
      <dgm:prSet/>
      <dgm:spPr/>
      <dgm:t>
        <a:bodyPr/>
        <a:lstStyle/>
        <a:p>
          <a:endParaRPr lang="en-US"/>
        </a:p>
      </dgm:t>
    </dgm:pt>
    <dgm:pt modelId="{98F03EC7-3163-4EC3-828E-7477BFDBD440}" type="sibTrans" cxnId="{700D0C51-F8AD-4B76-9BE1-8B73436FC421}">
      <dgm:prSet/>
      <dgm:spPr/>
      <dgm:t>
        <a:bodyPr/>
        <a:lstStyle/>
        <a:p>
          <a:endParaRPr lang="en-US"/>
        </a:p>
      </dgm:t>
    </dgm:pt>
    <dgm:pt modelId="{D895AD49-3AF9-4FDE-98AB-37DACE729D7D}">
      <dgm:prSet phldrT="[Text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Tăng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nhạy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cảm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ngoại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biên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60361D-5C3A-4FF4-B1F2-C3BCFB7977D1}" type="parTrans" cxnId="{1B436F67-1FF4-4C3D-926F-F3E5DB99B64F}">
      <dgm:prSet/>
      <dgm:spPr/>
      <dgm:t>
        <a:bodyPr/>
        <a:lstStyle/>
        <a:p>
          <a:endParaRPr lang="en-US"/>
        </a:p>
      </dgm:t>
    </dgm:pt>
    <dgm:pt modelId="{35D2FAA9-A545-4F6E-8ABA-17BA27868DCF}" type="sibTrans" cxnId="{1B436F67-1FF4-4C3D-926F-F3E5DB99B64F}">
      <dgm:prSet/>
      <dgm:spPr/>
      <dgm:t>
        <a:bodyPr/>
        <a:lstStyle/>
        <a:p>
          <a:endParaRPr lang="en-US"/>
        </a:p>
      </dgm:t>
    </dgm:pt>
    <dgm:pt modelId="{89246D12-115B-4E46-9267-5945037F2DF1}" type="pres">
      <dgm:prSet presAssocID="{1B0E9906-9042-4F49-8F3E-EFD2A6CB955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F990B9B-CBE1-454A-AED5-28E19D0EE096}" type="pres">
      <dgm:prSet presAssocID="{A60E8E1B-285D-47DB-981F-CE7B4C531131}" presName="Parent" presStyleLbl="node0" presStyleIdx="0" presStyleCnt="1">
        <dgm:presLayoutVars>
          <dgm:chMax val="6"/>
          <dgm:chPref val="6"/>
        </dgm:presLayoutVars>
      </dgm:prSet>
      <dgm:spPr/>
    </dgm:pt>
    <dgm:pt modelId="{7E238AC3-E7F1-4893-A4DA-8744B381B760}" type="pres">
      <dgm:prSet presAssocID="{5E1B1022-5B91-409F-B08C-653B74DC1358}" presName="Accent1" presStyleCnt="0"/>
      <dgm:spPr/>
    </dgm:pt>
    <dgm:pt modelId="{D71509C7-E7E1-425B-A595-4C97593BBEBC}" type="pres">
      <dgm:prSet presAssocID="{5E1B1022-5B91-409F-B08C-653B74DC1358}" presName="Accent" presStyleLbl="bgShp" presStyleIdx="0" presStyleCnt="6"/>
      <dgm:spPr/>
    </dgm:pt>
    <dgm:pt modelId="{3D0F4427-4B9D-4314-9858-A4FECDE2B78C}" type="pres">
      <dgm:prSet presAssocID="{5E1B1022-5B91-409F-B08C-653B74DC135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ED168BF3-7E50-4A51-994B-831590BFE079}" type="pres">
      <dgm:prSet presAssocID="{8C720FEC-C625-4E47-84AA-0B564A2B86AE}" presName="Accent2" presStyleCnt="0"/>
      <dgm:spPr/>
    </dgm:pt>
    <dgm:pt modelId="{0BAE27C6-454E-4FEA-A7AF-8714391ACC64}" type="pres">
      <dgm:prSet presAssocID="{8C720FEC-C625-4E47-84AA-0B564A2B86AE}" presName="Accent" presStyleLbl="bgShp" presStyleIdx="1" presStyleCnt="6"/>
      <dgm:spPr/>
    </dgm:pt>
    <dgm:pt modelId="{3C99C3D0-1752-4DD1-8AC9-97CB89868219}" type="pres">
      <dgm:prSet presAssocID="{8C720FEC-C625-4E47-84AA-0B564A2B86AE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571D26E-2243-480F-9456-62741B9244C6}" type="pres">
      <dgm:prSet presAssocID="{845AA5E6-3605-45E8-B05B-88F95B9F73B9}" presName="Accent3" presStyleCnt="0"/>
      <dgm:spPr/>
    </dgm:pt>
    <dgm:pt modelId="{39EFF497-54F8-493C-A94C-2FFD89A2DB02}" type="pres">
      <dgm:prSet presAssocID="{845AA5E6-3605-45E8-B05B-88F95B9F73B9}" presName="Accent" presStyleLbl="bgShp" presStyleIdx="2" presStyleCnt="6"/>
      <dgm:spPr/>
    </dgm:pt>
    <dgm:pt modelId="{9265445C-CC46-482D-AE6E-798CD405BA42}" type="pres">
      <dgm:prSet presAssocID="{845AA5E6-3605-45E8-B05B-88F95B9F73B9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E0F495BE-4C0A-462A-BF34-3856623C1BE7}" type="pres">
      <dgm:prSet presAssocID="{EBC991B9-1D51-489F-A3EB-CBC634FBBAD1}" presName="Accent4" presStyleCnt="0"/>
      <dgm:spPr/>
    </dgm:pt>
    <dgm:pt modelId="{48CCE957-2BD7-4FDF-9886-EA25C20C971E}" type="pres">
      <dgm:prSet presAssocID="{EBC991B9-1D51-489F-A3EB-CBC634FBBAD1}" presName="Accent" presStyleLbl="bgShp" presStyleIdx="3" presStyleCnt="6"/>
      <dgm:spPr/>
    </dgm:pt>
    <dgm:pt modelId="{91D4DFB9-23CB-4FCE-8297-62164A72E756}" type="pres">
      <dgm:prSet presAssocID="{EBC991B9-1D51-489F-A3EB-CBC634FBBAD1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ACE25A8-F4EE-4CCF-8791-4C3C9E5CD2F8}" type="pres">
      <dgm:prSet presAssocID="{2B9ABAFE-E94F-4E3D-BD17-BD3475F0C0E0}" presName="Accent5" presStyleCnt="0"/>
      <dgm:spPr/>
    </dgm:pt>
    <dgm:pt modelId="{2F8C4B6A-4EA6-497B-B702-BD82D11BF340}" type="pres">
      <dgm:prSet presAssocID="{2B9ABAFE-E94F-4E3D-BD17-BD3475F0C0E0}" presName="Accent" presStyleLbl="bgShp" presStyleIdx="4" presStyleCnt="6"/>
      <dgm:spPr/>
    </dgm:pt>
    <dgm:pt modelId="{2271C4EB-C01B-41C8-8BC8-DF9F104DF368}" type="pres">
      <dgm:prSet presAssocID="{2B9ABAFE-E94F-4E3D-BD17-BD3475F0C0E0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3018832-D714-4F07-9F1B-98B7256D2F54}" type="pres">
      <dgm:prSet presAssocID="{D895AD49-3AF9-4FDE-98AB-37DACE729D7D}" presName="Accent6" presStyleCnt="0"/>
      <dgm:spPr/>
    </dgm:pt>
    <dgm:pt modelId="{FDE9E184-EAF6-45C7-A0CA-203558FBBB64}" type="pres">
      <dgm:prSet presAssocID="{D895AD49-3AF9-4FDE-98AB-37DACE729D7D}" presName="Accent" presStyleLbl="bgShp" presStyleIdx="5" presStyleCnt="6"/>
      <dgm:spPr/>
    </dgm:pt>
    <dgm:pt modelId="{7C997E62-BE29-48D2-8ED7-104A59B1D322}" type="pres">
      <dgm:prSet presAssocID="{D895AD49-3AF9-4FDE-98AB-37DACE729D7D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3A2A212-4E0E-4796-A337-249E34C8F0DC}" srcId="{1B0E9906-9042-4F49-8F3E-EFD2A6CB9555}" destId="{A60E8E1B-285D-47DB-981F-CE7B4C531131}" srcOrd="0" destOrd="0" parTransId="{0E9771F1-AC74-4E67-8A46-BB255FCA7E70}" sibTransId="{07F6747C-2B73-4EA6-AD0A-CBE4A1AA911C}"/>
    <dgm:cxn modelId="{DBA5C41E-B25C-4318-A17D-6AE732171DD8}" type="presOf" srcId="{5E1B1022-5B91-409F-B08C-653B74DC1358}" destId="{3D0F4427-4B9D-4314-9858-A4FECDE2B78C}" srcOrd="0" destOrd="0" presId="urn:microsoft.com/office/officeart/2011/layout/HexagonRadial"/>
    <dgm:cxn modelId="{929CFF20-FE3B-42F7-811F-35BD62D8415B}" type="presOf" srcId="{EBC991B9-1D51-489F-A3EB-CBC634FBBAD1}" destId="{91D4DFB9-23CB-4FCE-8297-62164A72E756}" srcOrd="0" destOrd="0" presId="urn:microsoft.com/office/officeart/2011/layout/HexagonRadial"/>
    <dgm:cxn modelId="{CE118922-5B87-4FAA-8E55-CBF38D300373}" srcId="{A60E8E1B-285D-47DB-981F-CE7B4C531131}" destId="{EBC991B9-1D51-489F-A3EB-CBC634FBBAD1}" srcOrd="3" destOrd="0" parTransId="{AB053F18-36FE-4953-A143-B34E45A8F244}" sibTransId="{D86FDE61-BD9A-45BD-B72A-E759F5D831F7}"/>
    <dgm:cxn modelId="{9048C14D-62CA-4024-B6FE-E053C5FD4A9E}" type="presOf" srcId="{A60E8E1B-285D-47DB-981F-CE7B4C531131}" destId="{BF990B9B-CBE1-454A-AED5-28E19D0EE096}" srcOrd="0" destOrd="0" presId="urn:microsoft.com/office/officeart/2011/layout/HexagonRadial"/>
    <dgm:cxn modelId="{700D0C51-F8AD-4B76-9BE1-8B73436FC421}" srcId="{A60E8E1B-285D-47DB-981F-CE7B4C531131}" destId="{2B9ABAFE-E94F-4E3D-BD17-BD3475F0C0E0}" srcOrd="4" destOrd="0" parTransId="{631E762D-149B-42B2-9727-9EEB2949EA51}" sibTransId="{98F03EC7-3163-4EC3-828E-7477BFDBD440}"/>
    <dgm:cxn modelId="{68A92B56-8ACB-4A91-849C-661B5333AC93}" type="presOf" srcId="{D895AD49-3AF9-4FDE-98AB-37DACE729D7D}" destId="{7C997E62-BE29-48D2-8ED7-104A59B1D322}" srcOrd="0" destOrd="0" presId="urn:microsoft.com/office/officeart/2011/layout/HexagonRadial"/>
    <dgm:cxn modelId="{AA5C8D56-051C-4D17-8E3A-3CDEC2866619}" srcId="{A60E8E1B-285D-47DB-981F-CE7B4C531131}" destId="{8C720FEC-C625-4E47-84AA-0B564A2B86AE}" srcOrd="1" destOrd="0" parTransId="{D7DBC104-27BA-465E-B76A-98FFEAC9ADCC}" sibTransId="{8E7ED449-068B-41A0-9F4F-B15DE6936D10}"/>
    <dgm:cxn modelId="{1B436F67-1FF4-4C3D-926F-F3E5DB99B64F}" srcId="{A60E8E1B-285D-47DB-981F-CE7B4C531131}" destId="{D895AD49-3AF9-4FDE-98AB-37DACE729D7D}" srcOrd="5" destOrd="0" parTransId="{0C60361D-5C3A-4FF4-B1F2-C3BCFB7977D1}" sibTransId="{35D2FAA9-A545-4F6E-8ABA-17BA27868DCF}"/>
    <dgm:cxn modelId="{FFB41568-578C-4364-83BB-251A40B29269}" srcId="{A60E8E1B-285D-47DB-981F-CE7B4C531131}" destId="{845AA5E6-3605-45E8-B05B-88F95B9F73B9}" srcOrd="2" destOrd="0" parTransId="{E2EA3F74-DE69-4BC9-BAF8-A7889051963E}" sibTransId="{4A09D648-FE5B-44C7-A466-ED2269786DFA}"/>
    <dgm:cxn modelId="{FE30C974-DA27-4F85-9373-337A6A1EE3A7}" srcId="{A60E8E1B-285D-47DB-981F-CE7B4C531131}" destId="{5E1B1022-5B91-409F-B08C-653B74DC1358}" srcOrd="0" destOrd="0" parTransId="{B31CEACC-34B6-45E1-80C2-B4E52A8238AD}" sibTransId="{763CE9EA-B7CB-4897-A0AD-2DDC69B224AB}"/>
    <dgm:cxn modelId="{72F91277-96CF-413E-BB57-1A3463E62C35}" type="presOf" srcId="{845AA5E6-3605-45E8-B05B-88F95B9F73B9}" destId="{9265445C-CC46-482D-AE6E-798CD405BA42}" srcOrd="0" destOrd="0" presId="urn:microsoft.com/office/officeart/2011/layout/HexagonRadial"/>
    <dgm:cxn modelId="{E2782979-7456-4517-B695-9481CEFC0CDB}" type="presOf" srcId="{8C720FEC-C625-4E47-84AA-0B564A2B86AE}" destId="{3C99C3D0-1752-4DD1-8AC9-97CB89868219}" srcOrd="0" destOrd="0" presId="urn:microsoft.com/office/officeart/2011/layout/HexagonRadial"/>
    <dgm:cxn modelId="{85CC7980-56AE-4254-A35F-F0E83608B59F}" type="presOf" srcId="{1B0E9906-9042-4F49-8F3E-EFD2A6CB9555}" destId="{89246D12-115B-4E46-9267-5945037F2DF1}" srcOrd="0" destOrd="0" presId="urn:microsoft.com/office/officeart/2011/layout/HexagonRadial"/>
    <dgm:cxn modelId="{0BCE758E-E631-40BC-B85B-2DF24D0F4F14}" type="presOf" srcId="{2B9ABAFE-E94F-4E3D-BD17-BD3475F0C0E0}" destId="{2271C4EB-C01B-41C8-8BC8-DF9F104DF368}" srcOrd="0" destOrd="0" presId="urn:microsoft.com/office/officeart/2011/layout/HexagonRadial"/>
    <dgm:cxn modelId="{EBAF7F25-6ABD-46F2-BA17-3439E86BD972}" type="presParOf" srcId="{89246D12-115B-4E46-9267-5945037F2DF1}" destId="{BF990B9B-CBE1-454A-AED5-28E19D0EE096}" srcOrd="0" destOrd="0" presId="urn:microsoft.com/office/officeart/2011/layout/HexagonRadial"/>
    <dgm:cxn modelId="{26A9B309-FF9A-474A-9737-3715CDD37A33}" type="presParOf" srcId="{89246D12-115B-4E46-9267-5945037F2DF1}" destId="{7E238AC3-E7F1-4893-A4DA-8744B381B760}" srcOrd="1" destOrd="0" presId="urn:microsoft.com/office/officeart/2011/layout/HexagonRadial"/>
    <dgm:cxn modelId="{77DAAA59-AD5F-43BF-B282-B840946C8887}" type="presParOf" srcId="{7E238AC3-E7F1-4893-A4DA-8744B381B760}" destId="{D71509C7-E7E1-425B-A595-4C97593BBEBC}" srcOrd="0" destOrd="0" presId="urn:microsoft.com/office/officeart/2011/layout/HexagonRadial"/>
    <dgm:cxn modelId="{3FA0D061-77DA-4446-82CC-5F9B5DC33399}" type="presParOf" srcId="{89246D12-115B-4E46-9267-5945037F2DF1}" destId="{3D0F4427-4B9D-4314-9858-A4FECDE2B78C}" srcOrd="2" destOrd="0" presId="urn:microsoft.com/office/officeart/2011/layout/HexagonRadial"/>
    <dgm:cxn modelId="{A8F3CA74-9E6B-4379-8994-55B8837104C6}" type="presParOf" srcId="{89246D12-115B-4E46-9267-5945037F2DF1}" destId="{ED168BF3-7E50-4A51-994B-831590BFE079}" srcOrd="3" destOrd="0" presId="urn:microsoft.com/office/officeart/2011/layout/HexagonRadial"/>
    <dgm:cxn modelId="{66BFE34F-901D-4EF5-A370-176D238900D9}" type="presParOf" srcId="{ED168BF3-7E50-4A51-994B-831590BFE079}" destId="{0BAE27C6-454E-4FEA-A7AF-8714391ACC64}" srcOrd="0" destOrd="0" presId="urn:microsoft.com/office/officeart/2011/layout/HexagonRadial"/>
    <dgm:cxn modelId="{EE67437B-254D-4BD9-BFBD-C1BC2E1EB5A9}" type="presParOf" srcId="{89246D12-115B-4E46-9267-5945037F2DF1}" destId="{3C99C3D0-1752-4DD1-8AC9-97CB89868219}" srcOrd="4" destOrd="0" presId="urn:microsoft.com/office/officeart/2011/layout/HexagonRadial"/>
    <dgm:cxn modelId="{694BA99B-B57C-4D74-B822-AEB3E40423D6}" type="presParOf" srcId="{89246D12-115B-4E46-9267-5945037F2DF1}" destId="{D571D26E-2243-480F-9456-62741B9244C6}" srcOrd="5" destOrd="0" presId="urn:microsoft.com/office/officeart/2011/layout/HexagonRadial"/>
    <dgm:cxn modelId="{9F8CF714-60B6-40E1-9739-C7697C0B258F}" type="presParOf" srcId="{D571D26E-2243-480F-9456-62741B9244C6}" destId="{39EFF497-54F8-493C-A94C-2FFD89A2DB02}" srcOrd="0" destOrd="0" presId="urn:microsoft.com/office/officeart/2011/layout/HexagonRadial"/>
    <dgm:cxn modelId="{71B073EF-C1B7-4E86-9EF2-0158271264D9}" type="presParOf" srcId="{89246D12-115B-4E46-9267-5945037F2DF1}" destId="{9265445C-CC46-482D-AE6E-798CD405BA42}" srcOrd="6" destOrd="0" presId="urn:microsoft.com/office/officeart/2011/layout/HexagonRadial"/>
    <dgm:cxn modelId="{8407DB2C-E966-43E9-82CD-F17C8A74958F}" type="presParOf" srcId="{89246D12-115B-4E46-9267-5945037F2DF1}" destId="{E0F495BE-4C0A-462A-BF34-3856623C1BE7}" srcOrd="7" destOrd="0" presId="urn:microsoft.com/office/officeart/2011/layout/HexagonRadial"/>
    <dgm:cxn modelId="{D5E32CE5-BB7A-4965-8E01-209D199A5F65}" type="presParOf" srcId="{E0F495BE-4C0A-462A-BF34-3856623C1BE7}" destId="{48CCE957-2BD7-4FDF-9886-EA25C20C971E}" srcOrd="0" destOrd="0" presId="urn:microsoft.com/office/officeart/2011/layout/HexagonRadial"/>
    <dgm:cxn modelId="{B881E866-62E5-4958-94A7-C8B9C1F2FCA9}" type="presParOf" srcId="{89246D12-115B-4E46-9267-5945037F2DF1}" destId="{91D4DFB9-23CB-4FCE-8297-62164A72E756}" srcOrd="8" destOrd="0" presId="urn:microsoft.com/office/officeart/2011/layout/HexagonRadial"/>
    <dgm:cxn modelId="{557375B0-96C7-490A-B7BB-B41A00613E25}" type="presParOf" srcId="{89246D12-115B-4E46-9267-5945037F2DF1}" destId="{CACE25A8-F4EE-4CCF-8791-4C3C9E5CD2F8}" srcOrd="9" destOrd="0" presId="urn:microsoft.com/office/officeart/2011/layout/HexagonRadial"/>
    <dgm:cxn modelId="{E90D7D34-6F85-4382-9588-A7F2252F2127}" type="presParOf" srcId="{CACE25A8-F4EE-4CCF-8791-4C3C9E5CD2F8}" destId="{2F8C4B6A-4EA6-497B-B702-BD82D11BF340}" srcOrd="0" destOrd="0" presId="urn:microsoft.com/office/officeart/2011/layout/HexagonRadial"/>
    <dgm:cxn modelId="{0B535A7F-FDCD-49ED-BB09-8A206617B246}" type="presParOf" srcId="{89246D12-115B-4E46-9267-5945037F2DF1}" destId="{2271C4EB-C01B-41C8-8BC8-DF9F104DF368}" srcOrd="10" destOrd="0" presId="urn:microsoft.com/office/officeart/2011/layout/HexagonRadial"/>
    <dgm:cxn modelId="{D7D1867B-9694-4D40-AB59-A26868022DA7}" type="presParOf" srcId="{89246D12-115B-4E46-9267-5945037F2DF1}" destId="{53018832-D714-4F07-9F1B-98B7256D2F54}" srcOrd="11" destOrd="0" presId="urn:microsoft.com/office/officeart/2011/layout/HexagonRadial"/>
    <dgm:cxn modelId="{9276EF5E-4F35-4C93-A8EB-1AD145E703DC}" type="presParOf" srcId="{53018832-D714-4F07-9F1B-98B7256D2F54}" destId="{FDE9E184-EAF6-45C7-A0CA-203558FBBB64}" srcOrd="0" destOrd="0" presId="urn:microsoft.com/office/officeart/2011/layout/HexagonRadial"/>
    <dgm:cxn modelId="{D90C87C8-0CC0-4745-823B-CB174E64826E}" type="presParOf" srcId="{89246D12-115B-4E46-9267-5945037F2DF1}" destId="{7C997E62-BE29-48D2-8ED7-104A59B1D32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11797-DDB7-4340-901B-84769108690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4618FB3-BABE-4610-97CD-AA25E06EAC87}">
      <dgm:prSet/>
      <dgm:spPr/>
      <dgm:t>
        <a:bodyPr/>
        <a:lstStyle/>
        <a:p>
          <a:r>
            <a:rPr lang="vi-VN" dirty="0">
              <a:latin typeface="Arial" panose="020B0604020202020204" pitchFamily="34" charset="0"/>
              <a:cs typeface="Arial" panose="020B0604020202020204" pitchFamily="34" charset="0"/>
            </a:rPr>
            <a:t>Bệnh lý liên quan chỗ nối cơ TC và NMTC (EMJ)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F89386-D9BB-4B5C-BDFC-6A8EFF69EF8B}" type="parTrans" cxnId="{A1C8B581-41EA-42BF-ACF2-88EE1095AE82}">
      <dgm:prSet/>
      <dgm:spPr/>
      <dgm:t>
        <a:bodyPr/>
        <a:lstStyle/>
        <a:p>
          <a:endParaRPr lang="en-US"/>
        </a:p>
      </dgm:t>
    </dgm:pt>
    <dgm:pt modelId="{20CAD1B3-EA70-4D7F-8CEB-75A5023D27E2}" type="sibTrans" cxnId="{A1C8B581-41EA-42BF-ACF2-88EE1095AE82}">
      <dgm:prSet/>
      <dgm:spPr/>
      <dgm:t>
        <a:bodyPr/>
        <a:lstStyle/>
        <a:p>
          <a:endParaRPr lang="en-US"/>
        </a:p>
      </dgm:t>
    </dgm:pt>
    <dgm:pt modelId="{D3A5D341-81E6-4CB2-8CA2-E35EDBCB5165}">
      <dgm:prSet/>
      <dgm:spPr/>
      <dgm:t>
        <a:bodyPr/>
        <a:lstStyle/>
        <a:p>
          <a:r>
            <a:rPr lang="vi-VN" dirty="0"/>
            <a:t>Không phải u tân sinh phụ khoa</a:t>
          </a:r>
          <a:endParaRPr lang="en-US" dirty="0"/>
        </a:p>
      </dgm:t>
    </dgm:pt>
    <dgm:pt modelId="{F3E53C70-19B3-40C8-9E01-52C9C1B29343}" type="parTrans" cxnId="{BD3141D4-E198-4037-AF36-03FE610AB795}">
      <dgm:prSet/>
      <dgm:spPr/>
      <dgm:t>
        <a:bodyPr/>
        <a:lstStyle/>
        <a:p>
          <a:endParaRPr lang="en-US"/>
        </a:p>
      </dgm:t>
    </dgm:pt>
    <dgm:pt modelId="{512BDC50-5034-4817-A10B-FDAA418E0E62}" type="sibTrans" cxnId="{BD3141D4-E198-4037-AF36-03FE610AB795}">
      <dgm:prSet/>
      <dgm:spPr/>
      <dgm:t>
        <a:bodyPr/>
        <a:lstStyle/>
        <a:p>
          <a:endParaRPr lang="en-US"/>
        </a:p>
      </dgm:t>
    </dgm:pt>
    <dgm:pt modelId="{86375635-5CE0-4D82-97A1-6A1D0489273E}">
      <dgm:prSet/>
      <dgm:spPr/>
      <dgm:t>
        <a:bodyPr/>
        <a:lstStyle/>
        <a:p>
          <a:r>
            <a:rPr lang="vi-VN" dirty="0"/>
            <a:t>Đặc trưng bởi sự di chuyển NMTC từ màng đáy vào cơ TC kèm theo tăng sinh cơ trơn TC xung quanh</a:t>
          </a:r>
          <a:endParaRPr lang="en-US" dirty="0"/>
        </a:p>
      </dgm:t>
    </dgm:pt>
    <dgm:pt modelId="{63960330-1A1A-4ACE-A583-EFA6812CED38}" type="parTrans" cxnId="{B095189F-440E-4CE1-800D-AE05F11F1D2D}">
      <dgm:prSet/>
      <dgm:spPr/>
      <dgm:t>
        <a:bodyPr/>
        <a:lstStyle/>
        <a:p>
          <a:endParaRPr lang="en-US"/>
        </a:p>
      </dgm:t>
    </dgm:pt>
    <dgm:pt modelId="{12AA77AF-B055-4383-BC23-4E5D5477A4A4}" type="sibTrans" cxnId="{B095189F-440E-4CE1-800D-AE05F11F1D2D}">
      <dgm:prSet/>
      <dgm:spPr/>
      <dgm:t>
        <a:bodyPr/>
        <a:lstStyle/>
        <a:p>
          <a:endParaRPr lang="en-US"/>
        </a:p>
      </dgm:t>
    </dgm:pt>
    <dgm:pt modelId="{EF9E973B-42E7-42B0-9722-28CE9666F4A2}">
      <dgm:prSet/>
      <dgm:spPr/>
      <dgm:t>
        <a:bodyPr/>
        <a:lstStyle/>
        <a:p>
          <a:r>
            <a:rPr lang="vi-VN" dirty="0"/>
            <a:t>Các tuyến lạc chỗ này khu trú cách ít nhất từ 2 -3 mm bên  dưới vùng nối cơ – NMTC </a:t>
          </a:r>
          <a:endParaRPr lang="en-US" dirty="0"/>
        </a:p>
      </dgm:t>
    </dgm:pt>
    <dgm:pt modelId="{A6DFE648-6005-46AF-8119-5AEA82573ECC}" type="parTrans" cxnId="{D482418D-440B-4D40-89A4-A5E87791C64D}">
      <dgm:prSet/>
      <dgm:spPr/>
      <dgm:t>
        <a:bodyPr/>
        <a:lstStyle/>
        <a:p>
          <a:endParaRPr lang="en-US"/>
        </a:p>
      </dgm:t>
    </dgm:pt>
    <dgm:pt modelId="{7A4189F2-7F0F-4496-AF2C-C1AAA8A878E7}" type="sibTrans" cxnId="{D482418D-440B-4D40-89A4-A5E87791C64D}">
      <dgm:prSet/>
      <dgm:spPr/>
      <dgm:t>
        <a:bodyPr/>
        <a:lstStyle/>
        <a:p>
          <a:endParaRPr lang="en-US"/>
        </a:p>
      </dgm:t>
    </dgm:pt>
    <dgm:pt modelId="{2915488F-3AD1-42C5-BF98-E77F001DB3E6}">
      <dgm:prSet/>
      <dgm:spPr/>
      <dgm:t>
        <a:bodyPr/>
        <a:lstStyle/>
        <a:p>
          <a:r>
            <a:rPr lang="vi-VN"/>
            <a:t>Sự tăng sinh cơ trơn TC </a:t>
          </a:r>
          <a:r>
            <a:rPr lang="vi-VN">
              <a:sym typeface="Wingdings" panose="05000000000000000000" pitchFamily="2" charset="2"/>
            </a:rPr>
            <a:t></a:t>
          </a:r>
          <a:r>
            <a:rPr lang="vi-VN"/>
            <a:t> dày không đối xứng cơ TC </a:t>
          </a:r>
          <a:endParaRPr lang="en-US"/>
        </a:p>
      </dgm:t>
    </dgm:pt>
    <dgm:pt modelId="{7BA36447-F4A5-4CE9-B0EC-08EFDC212828}" type="parTrans" cxnId="{F16F8BC9-BC90-4BFD-8133-1E9AE426542E}">
      <dgm:prSet/>
      <dgm:spPr/>
      <dgm:t>
        <a:bodyPr/>
        <a:lstStyle/>
        <a:p>
          <a:endParaRPr lang="en-US"/>
        </a:p>
      </dgm:t>
    </dgm:pt>
    <dgm:pt modelId="{A5B7C0B4-6A10-4AC7-834D-6AC6C9D74868}" type="sibTrans" cxnId="{F16F8BC9-BC90-4BFD-8133-1E9AE426542E}">
      <dgm:prSet/>
      <dgm:spPr/>
      <dgm:t>
        <a:bodyPr/>
        <a:lstStyle/>
        <a:p>
          <a:endParaRPr lang="en-US"/>
        </a:p>
      </dgm:t>
    </dgm:pt>
    <dgm:pt modelId="{05FB0789-E7E3-45DE-A32C-85ABAADA5F9C}">
      <dgm:prSet/>
      <dgm:spPr/>
      <dgm:t>
        <a:bodyPr/>
        <a:lstStyle/>
        <a:p>
          <a:r>
            <a:rPr lang="vi-VN" dirty="0"/>
            <a:t>LTNMTCCTC điển hình là bệnh lan tỏa (diffuse), cũng có thể khu trú một ổ trong cơ TC (adenomyoma) nên hay nhầm u cơ trơn TC (leiomyoma) </a:t>
          </a:r>
          <a:endParaRPr lang="en-US" dirty="0"/>
        </a:p>
      </dgm:t>
    </dgm:pt>
    <dgm:pt modelId="{627DF19D-3666-4DE9-B6E2-C6FF23AF6165}" type="parTrans" cxnId="{C1A76EE2-4179-403B-B137-E19736E609FC}">
      <dgm:prSet/>
      <dgm:spPr/>
      <dgm:t>
        <a:bodyPr/>
        <a:lstStyle/>
        <a:p>
          <a:endParaRPr lang="en-US"/>
        </a:p>
      </dgm:t>
    </dgm:pt>
    <dgm:pt modelId="{7CF02CC6-67F7-4FF9-92F4-523CE8660701}" type="sibTrans" cxnId="{C1A76EE2-4179-403B-B137-E19736E609FC}">
      <dgm:prSet/>
      <dgm:spPr/>
      <dgm:t>
        <a:bodyPr/>
        <a:lstStyle/>
        <a:p>
          <a:endParaRPr lang="en-US"/>
        </a:p>
      </dgm:t>
    </dgm:pt>
    <dgm:pt modelId="{E049FFA6-E3D9-B441-807E-01FA0A54EA97}" type="pres">
      <dgm:prSet presAssocID="{3BE11797-DDB7-4340-901B-847691086905}" presName="linear" presStyleCnt="0">
        <dgm:presLayoutVars>
          <dgm:animLvl val="lvl"/>
          <dgm:resizeHandles val="exact"/>
        </dgm:presLayoutVars>
      </dgm:prSet>
      <dgm:spPr/>
    </dgm:pt>
    <dgm:pt modelId="{7C88D36C-F4D0-D645-8F51-886C7AB25E4A}" type="pres">
      <dgm:prSet presAssocID="{E4618FB3-BABE-4610-97CD-AA25E06EAC8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FD0982C-4E40-2446-AB0F-C4FEB864C966}" type="pres">
      <dgm:prSet presAssocID="{20CAD1B3-EA70-4D7F-8CEB-75A5023D27E2}" presName="spacer" presStyleCnt="0"/>
      <dgm:spPr/>
    </dgm:pt>
    <dgm:pt modelId="{82032D40-B06D-A74D-8BA6-64962A2F3284}" type="pres">
      <dgm:prSet presAssocID="{D3A5D341-81E6-4CB2-8CA2-E35EDBCB516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9DEA5D4-7864-724F-AACF-A0F2CBA3579C}" type="pres">
      <dgm:prSet presAssocID="{512BDC50-5034-4817-A10B-FDAA418E0E62}" presName="spacer" presStyleCnt="0"/>
      <dgm:spPr/>
    </dgm:pt>
    <dgm:pt modelId="{BFB33E30-4561-A442-BDCF-679B0D249D84}" type="pres">
      <dgm:prSet presAssocID="{86375635-5CE0-4D82-97A1-6A1D0489273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A3713D5-9E89-0645-A92F-86283FF86AD3}" type="pres">
      <dgm:prSet presAssocID="{12AA77AF-B055-4383-BC23-4E5D5477A4A4}" presName="spacer" presStyleCnt="0"/>
      <dgm:spPr/>
    </dgm:pt>
    <dgm:pt modelId="{605D4655-4911-3343-8E87-7D1B781100F5}" type="pres">
      <dgm:prSet presAssocID="{EF9E973B-42E7-42B0-9722-28CE9666F4A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3AC42DA-4422-2D40-9CB2-D71415025780}" type="pres">
      <dgm:prSet presAssocID="{7A4189F2-7F0F-4496-AF2C-C1AAA8A878E7}" presName="spacer" presStyleCnt="0"/>
      <dgm:spPr/>
    </dgm:pt>
    <dgm:pt modelId="{E85C22C4-4EF4-EE4C-A806-96C4F69B2089}" type="pres">
      <dgm:prSet presAssocID="{2915488F-3AD1-42C5-BF98-E77F001DB3E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49C78AE-2F75-C54C-A84D-12001A25CF93}" type="pres">
      <dgm:prSet presAssocID="{A5B7C0B4-6A10-4AC7-834D-6AC6C9D74868}" presName="spacer" presStyleCnt="0"/>
      <dgm:spPr/>
    </dgm:pt>
    <dgm:pt modelId="{C2C413A9-E809-374B-9E9F-47E2D90EFF45}" type="pres">
      <dgm:prSet presAssocID="{05FB0789-E7E3-45DE-A32C-85ABAADA5F9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59E0A13-C28F-C540-9969-C157B8FF6247}" type="presOf" srcId="{05FB0789-E7E3-45DE-A32C-85ABAADA5F9C}" destId="{C2C413A9-E809-374B-9E9F-47E2D90EFF45}" srcOrd="0" destOrd="0" presId="urn:microsoft.com/office/officeart/2005/8/layout/vList2"/>
    <dgm:cxn modelId="{E7820D25-9CE3-B040-B08C-C8E5A1FBF5AD}" type="presOf" srcId="{2915488F-3AD1-42C5-BF98-E77F001DB3E6}" destId="{E85C22C4-4EF4-EE4C-A806-96C4F69B2089}" srcOrd="0" destOrd="0" presId="urn:microsoft.com/office/officeart/2005/8/layout/vList2"/>
    <dgm:cxn modelId="{7B1E3D25-59C1-A041-A58F-FC5BFCF622F8}" type="presOf" srcId="{3BE11797-DDB7-4340-901B-847691086905}" destId="{E049FFA6-E3D9-B441-807E-01FA0A54EA97}" srcOrd="0" destOrd="0" presId="urn:microsoft.com/office/officeart/2005/8/layout/vList2"/>
    <dgm:cxn modelId="{B37D597C-8277-7E47-A329-A9211B9019D6}" type="presOf" srcId="{E4618FB3-BABE-4610-97CD-AA25E06EAC87}" destId="{7C88D36C-F4D0-D645-8F51-886C7AB25E4A}" srcOrd="0" destOrd="0" presId="urn:microsoft.com/office/officeart/2005/8/layout/vList2"/>
    <dgm:cxn modelId="{A1C8B581-41EA-42BF-ACF2-88EE1095AE82}" srcId="{3BE11797-DDB7-4340-901B-847691086905}" destId="{E4618FB3-BABE-4610-97CD-AA25E06EAC87}" srcOrd="0" destOrd="0" parTransId="{A2F89386-D9BB-4B5C-BDFC-6A8EFF69EF8B}" sibTransId="{20CAD1B3-EA70-4D7F-8CEB-75A5023D27E2}"/>
    <dgm:cxn modelId="{D482418D-440B-4D40-89A4-A5E87791C64D}" srcId="{3BE11797-DDB7-4340-901B-847691086905}" destId="{EF9E973B-42E7-42B0-9722-28CE9666F4A2}" srcOrd="3" destOrd="0" parTransId="{A6DFE648-6005-46AF-8119-5AEA82573ECC}" sibTransId="{7A4189F2-7F0F-4496-AF2C-C1AAA8A878E7}"/>
    <dgm:cxn modelId="{11E12391-6FAB-C14A-998E-3758B795A7DA}" type="presOf" srcId="{86375635-5CE0-4D82-97A1-6A1D0489273E}" destId="{BFB33E30-4561-A442-BDCF-679B0D249D84}" srcOrd="0" destOrd="0" presId="urn:microsoft.com/office/officeart/2005/8/layout/vList2"/>
    <dgm:cxn modelId="{FADD589A-A352-C44B-BAA4-CE1A3312BB3E}" type="presOf" srcId="{D3A5D341-81E6-4CB2-8CA2-E35EDBCB5165}" destId="{82032D40-B06D-A74D-8BA6-64962A2F3284}" srcOrd="0" destOrd="0" presId="urn:microsoft.com/office/officeart/2005/8/layout/vList2"/>
    <dgm:cxn modelId="{B095189F-440E-4CE1-800D-AE05F11F1D2D}" srcId="{3BE11797-DDB7-4340-901B-847691086905}" destId="{86375635-5CE0-4D82-97A1-6A1D0489273E}" srcOrd="2" destOrd="0" parTransId="{63960330-1A1A-4ACE-A583-EFA6812CED38}" sibTransId="{12AA77AF-B055-4383-BC23-4E5D5477A4A4}"/>
    <dgm:cxn modelId="{C7D2C7AC-C559-9C47-9DF5-FCB99FBFAC05}" type="presOf" srcId="{EF9E973B-42E7-42B0-9722-28CE9666F4A2}" destId="{605D4655-4911-3343-8E87-7D1B781100F5}" srcOrd="0" destOrd="0" presId="urn:microsoft.com/office/officeart/2005/8/layout/vList2"/>
    <dgm:cxn modelId="{F16F8BC9-BC90-4BFD-8133-1E9AE426542E}" srcId="{3BE11797-DDB7-4340-901B-847691086905}" destId="{2915488F-3AD1-42C5-BF98-E77F001DB3E6}" srcOrd="4" destOrd="0" parTransId="{7BA36447-F4A5-4CE9-B0EC-08EFDC212828}" sibTransId="{A5B7C0B4-6A10-4AC7-834D-6AC6C9D74868}"/>
    <dgm:cxn modelId="{BD3141D4-E198-4037-AF36-03FE610AB795}" srcId="{3BE11797-DDB7-4340-901B-847691086905}" destId="{D3A5D341-81E6-4CB2-8CA2-E35EDBCB5165}" srcOrd="1" destOrd="0" parTransId="{F3E53C70-19B3-40C8-9E01-52C9C1B29343}" sibTransId="{512BDC50-5034-4817-A10B-FDAA418E0E62}"/>
    <dgm:cxn modelId="{C1A76EE2-4179-403B-B137-E19736E609FC}" srcId="{3BE11797-DDB7-4340-901B-847691086905}" destId="{05FB0789-E7E3-45DE-A32C-85ABAADA5F9C}" srcOrd="5" destOrd="0" parTransId="{627DF19D-3666-4DE9-B6E2-C6FF23AF6165}" sibTransId="{7CF02CC6-67F7-4FF9-92F4-523CE8660701}"/>
    <dgm:cxn modelId="{B89D63BB-3B00-6946-9ED6-CF6ED1C04674}" type="presParOf" srcId="{E049FFA6-E3D9-B441-807E-01FA0A54EA97}" destId="{7C88D36C-F4D0-D645-8F51-886C7AB25E4A}" srcOrd="0" destOrd="0" presId="urn:microsoft.com/office/officeart/2005/8/layout/vList2"/>
    <dgm:cxn modelId="{3629D125-980E-CA4B-A114-F0A18C2306F7}" type="presParOf" srcId="{E049FFA6-E3D9-B441-807E-01FA0A54EA97}" destId="{9FD0982C-4E40-2446-AB0F-C4FEB864C966}" srcOrd="1" destOrd="0" presId="urn:microsoft.com/office/officeart/2005/8/layout/vList2"/>
    <dgm:cxn modelId="{DEAE709C-991A-BE4D-BFDA-13FFA3D706B9}" type="presParOf" srcId="{E049FFA6-E3D9-B441-807E-01FA0A54EA97}" destId="{82032D40-B06D-A74D-8BA6-64962A2F3284}" srcOrd="2" destOrd="0" presId="urn:microsoft.com/office/officeart/2005/8/layout/vList2"/>
    <dgm:cxn modelId="{C6C5BC3B-D3DD-9942-AE78-98005F0CBDB9}" type="presParOf" srcId="{E049FFA6-E3D9-B441-807E-01FA0A54EA97}" destId="{69DEA5D4-7864-724F-AACF-A0F2CBA3579C}" srcOrd="3" destOrd="0" presId="urn:microsoft.com/office/officeart/2005/8/layout/vList2"/>
    <dgm:cxn modelId="{7277748F-71E2-A64A-AF2B-7C90F5E63265}" type="presParOf" srcId="{E049FFA6-E3D9-B441-807E-01FA0A54EA97}" destId="{BFB33E30-4561-A442-BDCF-679B0D249D84}" srcOrd="4" destOrd="0" presId="urn:microsoft.com/office/officeart/2005/8/layout/vList2"/>
    <dgm:cxn modelId="{699C92D4-0F5A-D147-9C77-FC4CD088A270}" type="presParOf" srcId="{E049FFA6-E3D9-B441-807E-01FA0A54EA97}" destId="{6A3713D5-9E89-0645-A92F-86283FF86AD3}" srcOrd="5" destOrd="0" presId="urn:microsoft.com/office/officeart/2005/8/layout/vList2"/>
    <dgm:cxn modelId="{55B61488-D0DD-8F4B-9D7D-A0188DF135B4}" type="presParOf" srcId="{E049FFA6-E3D9-B441-807E-01FA0A54EA97}" destId="{605D4655-4911-3343-8E87-7D1B781100F5}" srcOrd="6" destOrd="0" presId="urn:microsoft.com/office/officeart/2005/8/layout/vList2"/>
    <dgm:cxn modelId="{544AAF2C-BB36-6B4E-BA1E-7183F454C354}" type="presParOf" srcId="{E049FFA6-E3D9-B441-807E-01FA0A54EA97}" destId="{E3AC42DA-4422-2D40-9CB2-D71415025780}" srcOrd="7" destOrd="0" presId="urn:microsoft.com/office/officeart/2005/8/layout/vList2"/>
    <dgm:cxn modelId="{E3E5800A-0F8B-3B4D-8ABB-7DCD16A42F9B}" type="presParOf" srcId="{E049FFA6-E3D9-B441-807E-01FA0A54EA97}" destId="{E85C22C4-4EF4-EE4C-A806-96C4F69B2089}" srcOrd="8" destOrd="0" presId="urn:microsoft.com/office/officeart/2005/8/layout/vList2"/>
    <dgm:cxn modelId="{2C0D47F0-E521-A940-8C5D-4874CC9B9F85}" type="presParOf" srcId="{E049FFA6-E3D9-B441-807E-01FA0A54EA97}" destId="{B49C78AE-2F75-C54C-A84D-12001A25CF93}" srcOrd="9" destOrd="0" presId="urn:microsoft.com/office/officeart/2005/8/layout/vList2"/>
    <dgm:cxn modelId="{C055242C-1F92-9746-AC2F-96A68BADD74D}" type="presParOf" srcId="{E049FFA6-E3D9-B441-807E-01FA0A54EA97}" destId="{C2C413A9-E809-374B-9E9F-47E2D90EFF4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3F15E6-3277-4357-B58A-67FA516D7679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B64950E-72EB-40D4-B1DA-6A9A40373723}">
      <dgm:prSet custT="1"/>
      <dgm:spPr>
        <a:solidFill>
          <a:srgbClr val="00B0F0"/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vi-VN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Kiểm soát đau bụng và rong kinh : </a:t>
          </a:r>
          <a:endParaRPr lang="en-US" sz="36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C2C0C0-0AD4-45C2-B67D-E4CCFDBDC5FC}" type="parTrans" cxnId="{9ADEDE35-A874-4924-BC8D-B3F243A1093E}">
      <dgm:prSet/>
      <dgm:spPr/>
      <dgm:t>
        <a:bodyPr/>
        <a:lstStyle/>
        <a:p>
          <a:endParaRPr lang="en-US"/>
        </a:p>
      </dgm:t>
    </dgm:pt>
    <dgm:pt modelId="{5CAEECD4-39D0-48FF-9665-2CFE89234FEF}" type="sibTrans" cxnId="{9ADEDE35-A874-4924-BC8D-B3F243A1093E}">
      <dgm:prSet/>
      <dgm:spPr/>
      <dgm:t>
        <a:bodyPr/>
        <a:lstStyle/>
        <a:p>
          <a:endParaRPr lang="en-US"/>
        </a:p>
      </dgm:t>
    </dgm:pt>
    <dgm:pt modelId="{49872DDD-923D-480E-8106-F2067A058F93}">
      <dgm:prSet custT="1"/>
      <dgm:spPr>
        <a:solidFill>
          <a:srgbClr val="00B0F0"/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vi-VN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Thuốc viên tránh thai kết hợp </a:t>
          </a:r>
          <a:endParaRPr lang="en-US" sz="3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5D1C42-C348-4212-8E94-78D14145B507}" type="parTrans" cxnId="{8AC92C02-528C-490F-BE98-AD969AADD3FF}">
      <dgm:prSet/>
      <dgm:spPr/>
      <dgm:t>
        <a:bodyPr/>
        <a:lstStyle/>
        <a:p>
          <a:endParaRPr lang="en-US"/>
        </a:p>
      </dgm:t>
    </dgm:pt>
    <dgm:pt modelId="{DD59DE3B-93C7-400E-A9D3-0354CFDAC9F5}" type="sibTrans" cxnId="{8AC92C02-528C-490F-BE98-AD969AADD3FF}">
      <dgm:prSet/>
      <dgm:spPr/>
      <dgm:t>
        <a:bodyPr/>
        <a:lstStyle/>
        <a:p>
          <a:endParaRPr lang="en-US"/>
        </a:p>
      </dgm:t>
    </dgm:pt>
    <dgm:pt modelId="{77959E58-6EB8-4A1B-8700-5D43E33C941E}">
      <dgm:prSet custT="1"/>
      <dgm:spPr>
        <a:solidFill>
          <a:srgbClr val="00B0F0"/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vi-VN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Progestin</a:t>
          </a:r>
          <a:endParaRPr lang="en-US" sz="3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6D566C-02BF-4AEB-A979-99CF138885DF}" type="parTrans" cxnId="{FEB2362E-BDD4-4AB5-9F0B-3F16EA93E4B3}">
      <dgm:prSet/>
      <dgm:spPr/>
      <dgm:t>
        <a:bodyPr/>
        <a:lstStyle/>
        <a:p>
          <a:endParaRPr lang="en-US"/>
        </a:p>
      </dgm:t>
    </dgm:pt>
    <dgm:pt modelId="{59ED8F8E-F00D-4DFA-A7E2-32D6FEC1AD07}" type="sibTrans" cxnId="{FEB2362E-BDD4-4AB5-9F0B-3F16EA93E4B3}">
      <dgm:prSet/>
      <dgm:spPr/>
      <dgm:t>
        <a:bodyPr/>
        <a:lstStyle/>
        <a:p>
          <a:endParaRPr lang="en-US"/>
        </a:p>
      </dgm:t>
    </dgm:pt>
    <dgm:pt modelId="{28506668-AD15-40B5-97E4-77DEFC7B218A}">
      <dgm:prSet custT="1"/>
      <dgm:spPr>
        <a:solidFill>
          <a:srgbClr val="00B0F0"/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vi-VN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DCTC có nội tiết levonorgestrel</a:t>
          </a:r>
          <a:endParaRPr lang="en-US" sz="3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158A04-8F37-46CA-9C11-3DA81A3820E5}" type="parTrans" cxnId="{E1C63C69-46C1-4233-8F04-5A980701BBED}">
      <dgm:prSet/>
      <dgm:spPr/>
      <dgm:t>
        <a:bodyPr/>
        <a:lstStyle/>
        <a:p>
          <a:endParaRPr lang="en-US"/>
        </a:p>
      </dgm:t>
    </dgm:pt>
    <dgm:pt modelId="{2C069E06-34B1-402F-B471-94F869C1CEB3}" type="sibTrans" cxnId="{E1C63C69-46C1-4233-8F04-5A980701BBED}">
      <dgm:prSet/>
      <dgm:spPr/>
      <dgm:t>
        <a:bodyPr/>
        <a:lstStyle/>
        <a:p>
          <a:endParaRPr lang="en-US"/>
        </a:p>
      </dgm:t>
    </dgm:pt>
    <dgm:pt modelId="{C4EF6141-DB77-4E09-AD6F-E9A48901ECBF}">
      <dgm:prSet custT="1"/>
      <dgm:spPr>
        <a:solidFill>
          <a:srgbClr val="00B0F0"/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vi-VN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GnRH đồngvận</a:t>
          </a:r>
          <a:endParaRPr lang="en-US" sz="3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62056B-CC3A-4663-AB53-1E699B16F8B7}" type="parTrans" cxnId="{3A2DEC57-EB32-4EB6-A92C-31A6FCDD6E0F}">
      <dgm:prSet/>
      <dgm:spPr/>
      <dgm:t>
        <a:bodyPr/>
        <a:lstStyle/>
        <a:p>
          <a:endParaRPr lang="en-US"/>
        </a:p>
      </dgm:t>
    </dgm:pt>
    <dgm:pt modelId="{0A27FDB6-CA68-4DA8-8BB1-849B3DEB548B}" type="sibTrans" cxnId="{3A2DEC57-EB32-4EB6-A92C-31A6FCDD6E0F}">
      <dgm:prSet/>
      <dgm:spPr/>
      <dgm:t>
        <a:bodyPr/>
        <a:lstStyle/>
        <a:p>
          <a:endParaRPr lang="en-US"/>
        </a:p>
      </dgm:t>
    </dgm:pt>
    <dgm:pt modelId="{7CF27A41-D6AF-4176-A24F-C2F7F1D6A023}">
      <dgm:prSet custT="1"/>
      <dgm:spPr>
        <a:solidFill>
          <a:srgbClr val="00B0F0"/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vi-VN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Danazol</a:t>
          </a:r>
          <a:endParaRPr lang="en-US" sz="3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726276-B99B-435F-9C5D-998AA57187EE}" type="parTrans" cxnId="{E6500024-2DAE-4DB3-B6D7-9EC9F2B5C3A2}">
      <dgm:prSet/>
      <dgm:spPr/>
      <dgm:t>
        <a:bodyPr/>
        <a:lstStyle/>
        <a:p>
          <a:endParaRPr lang="en-US"/>
        </a:p>
      </dgm:t>
    </dgm:pt>
    <dgm:pt modelId="{6417B31D-8980-475D-8B3C-F51894240EDB}" type="sibTrans" cxnId="{E6500024-2DAE-4DB3-B6D7-9EC9F2B5C3A2}">
      <dgm:prSet/>
      <dgm:spPr/>
      <dgm:t>
        <a:bodyPr/>
        <a:lstStyle/>
        <a:p>
          <a:endParaRPr lang="en-US"/>
        </a:p>
      </dgm:t>
    </dgm:pt>
    <dgm:pt modelId="{A3BA3604-4910-4A01-B103-44014DB8CEFC}">
      <dgm:prSet custT="1"/>
      <dgm:spPr>
        <a:solidFill>
          <a:srgbClr val="00B0F0"/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vi-VN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Kháng prostaglandine</a:t>
          </a:r>
          <a:endParaRPr lang="en-US" sz="3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508D99-08D0-4CBD-A6AA-AE716A239CEF}" type="parTrans" cxnId="{4472D6C7-CEB8-4CD1-97D6-018FD8DECA83}">
      <dgm:prSet/>
      <dgm:spPr/>
      <dgm:t>
        <a:bodyPr/>
        <a:lstStyle/>
        <a:p>
          <a:endParaRPr lang="en-US"/>
        </a:p>
      </dgm:t>
    </dgm:pt>
    <dgm:pt modelId="{55F0643F-0D7D-4E15-8B59-74EB2130F4FC}" type="sibTrans" cxnId="{4472D6C7-CEB8-4CD1-97D6-018FD8DECA83}">
      <dgm:prSet/>
      <dgm:spPr/>
      <dgm:t>
        <a:bodyPr/>
        <a:lstStyle/>
        <a:p>
          <a:endParaRPr lang="en-US"/>
        </a:p>
      </dgm:t>
    </dgm:pt>
    <dgm:pt modelId="{381F720A-D155-B642-8296-F84B6635DA35}" type="pres">
      <dgm:prSet presAssocID="{313F15E6-3277-4357-B58A-67FA516D7679}" presName="diagram" presStyleCnt="0">
        <dgm:presLayoutVars>
          <dgm:dir/>
          <dgm:resizeHandles val="exact"/>
        </dgm:presLayoutVars>
      </dgm:prSet>
      <dgm:spPr/>
    </dgm:pt>
    <dgm:pt modelId="{743788A4-0428-4E4B-8CF1-9E149E1A14FE}" type="pres">
      <dgm:prSet presAssocID="{FB64950E-72EB-40D4-B1DA-6A9A40373723}" presName="node" presStyleLbl="node1" presStyleIdx="0" presStyleCnt="1" custScaleX="179103" custScaleY="144683" custLinFactNeighborX="-540" custLinFactNeighborY="-9907">
        <dgm:presLayoutVars>
          <dgm:bulletEnabled val="1"/>
        </dgm:presLayoutVars>
      </dgm:prSet>
      <dgm:spPr/>
    </dgm:pt>
  </dgm:ptLst>
  <dgm:cxnLst>
    <dgm:cxn modelId="{8AC92C02-528C-490F-BE98-AD969AADD3FF}" srcId="{FB64950E-72EB-40D4-B1DA-6A9A40373723}" destId="{49872DDD-923D-480E-8106-F2067A058F93}" srcOrd="0" destOrd="0" parTransId="{095D1C42-C348-4212-8E94-78D14145B507}" sibTransId="{DD59DE3B-93C7-400E-A9D3-0354CFDAC9F5}"/>
    <dgm:cxn modelId="{FE24870A-DD2D-C946-9520-1D09BEF4BD73}" type="presOf" srcId="{7CF27A41-D6AF-4176-A24F-C2F7F1D6A023}" destId="{743788A4-0428-4E4B-8CF1-9E149E1A14FE}" srcOrd="0" destOrd="5" presId="urn:microsoft.com/office/officeart/2005/8/layout/default"/>
    <dgm:cxn modelId="{5554DD0C-173C-DC4B-A498-AD3CBD14712D}" type="presOf" srcId="{28506668-AD15-40B5-97E4-77DEFC7B218A}" destId="{743788A4-0428-4E4B-8CF1-9E149E1A14FE}" srcOrd="0" destOrd="3" presId="urn:microsoft.com/office/officeart/2005/8/layout/default"/>
    <dgm:cxn modelId="{7093B20D-80A1-224D-82A0-7E10564781F8}" type="presOf" srcId="{49872DDD-923D-480E-8106-F2067A058F93}" destId="{743788A4-0428-4E4B-8CF1-9E149E1A14FE}" srcOrd="0" destOrd="1" presId="urn:microsoft.com/office/officeart/2005/8/layout/default"/>
    <dgm:cxn modelId="{DCF72F1C-6E62-5646-B950-5D87726315C4}" type="presOf" srcId="{77959E58-6EB8-4A1B-8700-5D43E33C941E}" destId="{743788A4-0428-4E4B-8CF1-9E149E1A14FE}" srcOrd="0" destOrd="2" presId="urn:microsoft.com/office/officeart/2005/8/layout/default"/>
    <dgm:cxn modelId="{E6500024-2DAE-4DB3-B6D7-9EC9F2B5C3A2}" srcId="{FB64950E-72EB-40D4-B1DA-6A9A40373723}" destId="{7CF27A41-D6AF-4176-A24F-C2F7F1D6A023}" srcOrd="4" destOrd="0" parTransId="{82726276-B99B-435F-9C5D-998AA57187EE}" sibTransId="{6417B31D-8980-475D-8B3C-F51894240EDB}"/>
    <dgm:cxn modelId="{FEB2362E-BDD4-4AB5-9F0B-3F16EA93E4B3}" srcId="{FB64950E-72EB-40D4-B1DA-6A9A40373723}" destId="{77959E58-6EB8-4A1B-8700-5D43E33C941E}" srcOrd="1" destOrd="0" parTransId="{FC6D566C-02BF-4AEB-A979-99CF138885DF}" sibTransId="{59ED8F8E-F00D-4DFA-A7E2-32D6FEC1AD07}"/>
    <dgm:cxn modelId="{0B4D6132-93C9-A644-A19C-B7AD0A6C6429}" type="presOf" srcId="{C4EF6141-DB77-4E09-AD6F-E9A48901ECBF}" destId="{743788A4-0428-4E4B-8CF1-9E149E1A14FE}" srcOrd="0" destOrd="4" presId="urn:microsoft.com/office/officeart/2005/8/layout/default"/>
    <dgm:cxn modelId="{9ADEDE35-A874-4924-BC8D-B3F243A1093E}" srcId="{313F15E6-3277-4357-B58A-67FA516D7679}" destId="{FB64950E-72EB-40D4-B1DA-6A9A40373723}" srcOrd="0" destOrd="0" parTransId="{89C2C0C0-0AD4-45C2-B67D-E4CCFDBDC5FC}" sibTransId="{5CAEECD4-39D0-48FF-9665-2CFE89234FEF}"/>
    <dgm:cxn modelId="{3A2DEC57-EB32-4EB6-A92C-31A6FCDD6E0F}" srcId="{FB64950E-72EB-40D4-B1DA-6A9A40373723}" destId="{C4EF6141-DB77-4E09-AD6F-E9A48901ECBF}" srcOrd="3" destOrd="0" parTransId="{3862056B-CC3A-4663-AB53-1E699B16F8B7}" sibTransId="{0A27FDB6-CA68-4DA8-8BB1-849B3DEB548B}"/>
    <dgm:cxn modelId="{E1C63C69-46C1-4233-8F04-5A980701BBED}" srcId="{FB64950E-72EB-40D4-B1DA-6A9A40373723}" destId="{28506668-AD15-40B5-97E4-77DEFC7B218A}" srcOrd="2" destOrd="0" parTransId="{66158A04-8F37-46CA-9C11-3DA81A3820E5}" sibTransId="{2C069E06-34B1-402F-B471-94F869C1CEB3}"/>
    <dgm:cxn modelId="{1A794DAE-E6B4-5E44-8A7E-70BBF1759388}" type="presOf" srcId="{FB64950E-72EB-40D4-B1DA-6A9A40373723}" destId="{743788A4-0428-4E4B-8CF1-9E149E1A14FE}" srcOrd="0" destOrd="0" presId="urn:microsoft.com/office/officeart/2005/8/layout/default"/>
    <dgm:cxn modelId="{4472D6C7-CEB8-4CD1-97D6-018FD8DECA83}" srcId="{FB64950E-72EB-40D4-B1DA-6A9A40373723}" destId="{A3BA3604-4910-4A01-B103-44014DB8CEFC}" srcOrd="5" destOrd="0" parTransId="{99508D99-08D0-4CBD-A6AA-AE716A239CEF}" sibTransId="{55F0643F-0D7D-4E15-8B59-74EB2130F4FC}"/>
    <dgm:cxn modelId="{DA916DCA-5624-DC45-8596-8632BF42AB49}" type="presOf" srcId="{A3BA3604-4910-4A01-B103-44014DB8CEFC}" destId="{743788A4-0428-4E4B-8CF1-9E149E1A14FE}" srcOrd="0" destOrd="6" presId="urn:microsoft.com/office/officeart/2005/8/layout/default"/>
    <dgm:cxn modelId="{83D666F6-9C46-604F-AD6D-4FA71FF2D27E}" type="presOf" srcId="{313F15E6-3277-4357-B58A-67FA516D7679}" destId="{381F720A-D155-B642-8296-F84B6635DA35}" srcOrd="0" destOrd="0" presId="urn:microsoft.com/office/officeart/2005/8/layout/default"/>
    <dgm:cxn modelId="{B65BDE3B-A34C-0B49-9F29-35DB30B50BD4}" type="presParOf" srcId="{381F720A-D155-B642-8296-F84B6635DA35}" destId="{743788A4-0428-4E4B-8CF1-9E149E1A14F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3F15E6-3277-4357-B58A-67FA516D7679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B64950E-72EB-40D4-B1DA-6A9A40373723}">
      <dgm:prSet custT="1"/>
      <dgm:spPr>
        <a:solidFill>
          <a:srgbClr val="00B0F0"/>
        </a:solidFill>
      </dgm:spPr>
      <dgm:t>
        <a:bodyPr/>
        <a:lstStyle/>
        <a:p>
          <a:pPr algn="just">
            <a:lnSpc>
              <a:spcPct val="150000"/>
            </a:lnSpc>
          </a:pPr>
          <a:r>
            <a:rPr lang="vi-VN" sz="3600" dirty="0">
              <a:solidFill>
                <a:srgbClr val="FFFF00"/>
              </a:solidFill>
            </a:rPr>
            <a:t>Chỉ định khi điều trị nội khoa thất bại </a:t>
          </a:r>
        </a:p>
        <a:p>
          <a:pPr algn="just">
            <a:lnSpc>
              <a:spcPct val="150000"/>
            </a:lnSpc>
          </a:pPr>
          <a:r>
            <a:rPr lang="vi-VN" sz="3600" dirty="0">
              <a:solidFill>
                <a:schemeClr val="bg1"/>
              </a:solidFill>
            </a:rPr>
            <a:t>Chọn lựa PT tùy thuộc :</a:t>
          </a:r>
        </a:p>
        <a:p>
          <a:pPr algn="just">
            <a:lnSpc>
              <a:spcPct val="150000"/>
            </a:lnSpc>
          </a:pPr>
          <a:r>
            <a:rPr lang="vi-VN" sz="3600" dirty="0">
              <a:solidFill>
                <a:schemeClr val="bg1"/>
              </a:solidFill>
            </a:rPr>
            <a:t>– Vị trí và mức độ lan rộng của LTNMTC</a:t>
          </a:r>
        </a:p>
        <a:p>
          <a:pPr algn="just">
            <a:lnSpc>
              <a:spcPct val="150000"/>
            </a:lnSpc>
            <a:buNone/>
          </a:pPr>
          <a:r>
            <a:rPr lang="vi-VN" sz="3600" dirty="0">
              <a:solidFill>
                <a:schemeClr val="bg1"/>
              </a:solidFill>
            </a:rPr>
            <a:t>– Tuổi bệnh nhân</a:t>
          </a:r>
        </a:p>
        <a:p>
          <a:pPr algn="just">
            <a:lnSpc>
              <a:spcPct val="150000"/>
            </a:lnSpc>
            <a:buNone/>
          </a:pPr>
          <a:r>
            <a:rPr lang="vi-VN" sz="3600" dirty="0">
              <a:solidFill>
                <a:schemeClr val="bg1"/>
              </a:solidFill>
            </a:rPr>
            <a:t>– Mong muốn có con</a:t>
          </a:r>
        </a:p>
        <a:p>
          <a:pPr algn="just">
            <a:lnSpc>
              <a:spcPct val="150000"/>
            </a:lnSpc>
            <a:buNone/>
          </a:pPr>
          <a:r>
            <a:rPr lang="vi-VN" sz="3600">
              <a:solidFill>
                <a:schemeClr val="bg1"/>
              </a:solidFill>
            </a:rPr>
            <a:t>– </a:t>
          </a:r>
          <a:r>
            <a:rPr lang="vi-VN" sz="3600" dirty="0">
              <a:solidFill>
                <a:schemeClr val="bg1"/>
              </a:solidFill>
            </a:rPr>
            <a:t>Khả năng phẫu thuật của bác sĩ</a:t>
          </a:r>
          <a:endParaRPr lang="en-US" sz="3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C2C0C0-0AD4-45C2-B67D-E4CCFDBDC5FC}" type="parTrans" cxnId="{9ADEDE35-A874-4924-BC8D-B3F243A1093E}">
      <dgm:prSet/>
      <dgm:spPr/>
      <dgm:t>
        <a:bodyPr/>
        <a:lstStyle/>
        <a:p>
          <a:endParaRPr lang="en-US"/>
        </a:p>
      </dgm:t>
    </dgm:pt>
    <dgm:pt modelId="{5CAEECD4-39D0-48FF-9665-2CFE89234FEF}" type="sibTrans" cxnId="{9ADEDE35-A874-4924-BC8D-B3F243A1093E}">
      <dgm:prSet/>
      <dgm:spPr/>
      <dgm:t>
        <a:bodyPr/>
        <a:lstStyle/>
        <a:p>
          <a:endParaRPr lang="en-US"/>
        </a:p>
      </dgm:t>
    </dgm:pt>
    <dgm:pt modelId="{381F720A-D155-B642-8296-F84B6635DA35}" type="pres">
      <dgm:prSet presAssocID="{313F15E6-3277-4357-B58A-67FA516D7679}" presName="diagram" presStyleCnt="0">
        <dgm:presLayoutVars>
          <dgm:dir/>
          <dgm:resizeHandles val="exact"/>
        </dgm:presLayoutVars>
      </dgm:prSet>
      <dgm:spPr/>
    </dgm:pt>
    <dgm:pt modelId="{743788A4-0428-4E4B-8CF1-9E149E1A14FE}" type="pres">
      <dgm:prSet presAssocID="{FB64950E-72EB-40D4-B1DA-6A9A40373723}" presName="node" presStyleLbl="node1" presStyleIdx="0" presStyleCnt="1" custScaleX="161260" custScaleY="131476" custLinFactNeighborX="-540" custLinFactNeighborY="-9907">
        <dgm:presLayoutVars>
          <dgm:bulletEnabled val="1"/>
        </dgm:presLayoutVars>
      </dgm:prSet>
      <dgm:spPr/>
    </dgm:pt>
  </dgm:ptLst>
  <dgm:cxnLst>
    <dgm:cxn modelId="{9ADEDE35-A874-4924-BC8D-B3F243A1093E}" srcId="{313F15E6-3277-4357-B58A-67FA516D7679}" destId="{FB64950E-72EB-40D4-B1DA-6A9A40373723}" srcOrd="0" destOrd="0" parTransId="{89C2C0C0-0AD4-45C2-B67D-E4CCFDBDC5FC}" sibTransId="{5CAEECD4-39D0-48FF-9665-2CFE89234FEF}"/>
    <dgm:cxn modelId="{1A794DAE-E6B4-5E44-8A7E-70BBF1759388}" type="presOf" srcId="{FB64950E-72EB-40D4-B1DA-6A9A40373723}" destId="{743788A4-0428-4E4B-8CF1-9E149E1A14FE}" srcOrd="0" destOrd="0" presId="urn:microsoft.com/office/officeart/2005/8/layout/default"/>
    <dgm:cxn modelId="{83D666F6-9C46-604F-AD6D-4FA71FF2D27E}" type="presOf" srcId="{313F15E6-3277-4357-B58A-67FA516D7679}" destId="{381F720A-D155-B642-8296-F84B6635DA35}" srcOrd="0" destOrd="0" presId="urn:microsoft.com/office/officeart/2005/8/layout/default"/>
    <dgm:cxn modelId="{B65BDE3B-A34C-0B49-9F29-35DB30B50BD4}" type="presParOf" srcId="{381F720A-D155-B642-8296-F84B6635DA35}" destId="{743788A4-0428-4E4B-8CF1-9E149E1A14F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47922A-B789-AF48-BB44-DED51C820B65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140628-ABFD-F84C-8806-C6226574B208}">
      <dgm:prSet phldrT="[Text]"/>
      <dgm:spPr>
        <a:solidFill>
          <a:srgbClr val="00B0F0"/>
        </a:solidFill>
      </dgm:spPr>
      <dgm:t>
        <a:bodyPr/>
        <a:lstStyle/>
        <a:p>
          <a:r>
            <a:rPr lang="en-VN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HỘI CHỨNG BUỒNG TRỨNG CÒN SÓT LẠI</a:t>
          </a:r>
          <a:endParaRPr lang="en-US" dirty="0">
            <a:solidFill>
              <a:srgbClr val="FFFF00"/>
            </a:solidFill>
          </a:endParaRPr>
        </a:p>
      </dgm:t>
    </dgm:pt>
    <dgm:pt modelId="{FC958F5D-6604-4646-A8C5-4343C0B1C7EB}" type="parTrans" cxnId="{305192AA-F0DC-F648-9C46-F621CD7E2B15}">
      <dgm:prSet/>
      <dgm:spPr/>
      <dgm:t>
        <a:bodyPr/>
        <a:lstStyle/>
        <a:p>
          <a:endParaRPr lang="en-US"/>
        </a:p>
      </dgm:t>
    </dgm:pt>
    <dgm:pt modelId="{061BD0F9-46A5-B64B-BF4D-66A9DC1E13DB}" type="sibTrans" cxnId="{305192AA-F0DC-F648-9C46-F621CD7E2B15}">
      <dgm:prSet/>
      <dgm:spPr/>
      <dgm:t>
        <a:bodyPr/>
        <a:lstStyle/>
        <a:p>
          <a:endParaRPr lang="en-US"/>
        </a:p>
      </dgm:t>
    </dgm:pt>
    <dgm:pt modelId="{2EDD007F-B46A-5242-A0A9-2AA9CD2365CF}">
      <dgm:prSet phldrT="[Text]" custT="1"/>
      <dgm:spPr>
        <a:solidFill>
          <a:srgbClr val="00B0F0"/>
        </a:solidFill>
      </dgm:spPr>
      <dgm:t>
        <a:bodyPr/>
        <a:lstStyle/>
        <a:p>
          <a:r>
            <a: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Trường hợp đầu tiên được trình bày trong y văn vào 1962 bởi Kaufmann</a:t>
          </a:r>
        </a:p>
        <a:p>
          <a:r>
            <a: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Hội chứng này được mô tả lần đầu tiên vào năm 1970 bởi Shemwell và Weed </a:t>
          </a:r>
          <a:endParaRPr lang="en-US" sz="2800" dirty="0"/>
        </a:p>
      </dgm:t>
    </dgm:pt>
    <dgm:pt modelId="{D9819D06-D43C-3142-8DB9-9D84C3A60A91}" type="parTrans" cxnId="{A002EA73-D35D-7148-808C-2B03087A4331}">
      <dgm:prSet/>
      <dgm:spPr/>
      <dgm:t>
        <a:bodyPr/>
        <a:lstStyle/>
        <a:p>
          <a:endParaRPr lang="en-US"/>
        </a:p>
      </dgm:t>
    </dgm:pt>
    <dgm:pt modelId="{F287D15F-7634-8B4E-8519-7B85184C4260}" type="sibTrans" cxnId="{A002EA73-D35D-7148-808C-2B03087A4331}">
      <dgm:prSet/>
      <dgm:spPr/>
      <dgm:t>
        <a:bodyPr/>
        <a:lstStyle/>
        <a:p>
          <a:endParaRPr lang="en-US"/>
        </a:p>
      </dgm:t>
    </dgm:pt>
    <dgm:pt modelId="{78781FE4-8EB8-9E44-BB8F-D00E67092FE7}">
      <dgm:prSet phldrT="[Text]" custT="1"/>
      <dgm:spPr>
        <a:solidFill>
          <a:srgbClr val="00B0F0"/>
        </a:solidFill>
      </dgm:spPr>
      <dgm:t>
        <a:bodyPr/>
        <a:lstStyle/>
        <a:p>
          <a:r>
            <a:rPr lang="vi-VN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ORS là biến chứng nổi tiếng nhưng hiếm gặp của phẫu thuật cắt bỏ BT.</a:t>
          </a:r>
          <a:endParaRPr lang="en-US" sz="3000" dirty="0"/>
        </a:p>
      </dgm:t>
    </dgm:pt>
    <dgm:pt modelId="{23C069D9-39BA-0E46-960F-A7387F307F10}" type="parTrans" cxnId="{06B6EAF8-61E3-F646-95C6-1B37B7FCCD82}">
      <dgm:prSet/>
      <dgm:spPr/>
      <dgm:t>
        <a:bodyPr/>
        <a:lstStyle/>
        <a:p>
          <a:endParaRPr lang="en-US"/>
        </a:p>
      </dgm:t>
    </dgm:pt>
    <dgm:pt modelId="{4F216C04-4394-E942-89AB-49F99BF57999}" type="sibTrans" cxnId="{06B6EAF8-61E3-F646-95C6-1B37B7FCCD82}">
      <dgm:prSet/>
      <dgm:spPr/>
      <dgm:t>
        <a:bodyPr/>
        <a:lstStyle/>
        <a:p>
          <a:endParaRPr lang="en-US"/>
        </a:p>
      </dgm:t>
    </dgm:pt>
    <dgm:pt modelId="{75D6BBB8-6212-6149-A8B6-5C9914173352}">
      <dgm:prSet phldrT="[Text]" custT="1"/>
      <dgm:spPr>
        <a:solidFill>
          <a:srgbClr val="00B0F0"/>
        </a:solidFill>
      </dgm:spPr>
      <dgm:t>
        <a:bodyPr/>
        <a:lstStyle/>
        <a:p>
          <a:r>
            <a:rPr lang="vi-VN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Xảy ra khi mô BT vô tình bị bỏ lại trong khoang chậu sau khi BT đã được dự định cắt bỏ hoàn toàn</a:t>
          </a:r>
          <a:r>
            <a:rPr lang="vi-VN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endParaRPr lang="en-US" sz="2500" dirty="0"/>
        </a:p>
      </dgm:t>
    </dgm:pt>
    <dgm:pt modelId="{7426F557-21CE-6247-B2DF-23F2BDFBD343}" type="parTrans" cxnId="{C494668B-BD6B-FE4C-A2EA-FB2DB8D69691}">
      <dgm:prSet/>
      <dgm:spPr/>
      <dgm:t>
        <a:bodyPr/>
        <a:lstStyle/>
        <a:p>
          <a:endParaRPr lang="en-US"/>
        </a:p>
      </dgm:t>
    </dgm:pt>
    <dgm:pt modelId="{EC8387A0-A881-DC40-8A38-618E74FC2FF4}" type="sibTrans" cxnId="{C494668B-BD6B-FE4C-A2EA-FB2DB8D69691}">
      <dgm:prSet/>
      <dgm:spPr/>
      <dgm:t>
        <a:bodyPr/>
        <a:lstStyle/>
        <a:p>
          <a:endParaRPr lang="en-US"/>
        </a:p>
      </dgm:t>
    </dgm:pt>
    <dgm:pt modelId="{F0200819-1286-B64C-87CF-BE76A87BF8FA}">
      <dgm:prSet/>
      <dgm:spPr/>
      <dgm:t>
        <a:bodyPr/>
        <a:lstStyle/>
        <a:p>
          <a:endParaRPr lang="vi-VN"/>
        </a:p>
      </dgm:t>
    </dgm:pt>
    <dgm:pt modelId="{B567379F-DB4D-AE4A-BC55-43669A04E3E5}" type="parTrans" cxnId="{06C64F41-C26D-414B-AF8E-7706AA0ACCB6}">
      <dgm:prSet/>
      <dgm:spPr/>
      <dgm:t>
        <a:bodyPr/>
        <a:lstStyle/>
        <a:p>
          <a:endParaRPr lang="en-US"/>
        </a:p>
      </dgm:t>
    </dgm:pt>
    <dgm:pt modelId="{1B71D6E4-1381-934C-B2E1-A366C32BC859}" type="sibTrans" cxnId="{06C64F41-C26D-414B-AF8E-7706AA0ACCB6}">
      <dgm:prSet/>
      <dgm:spPr/>
      <dgm:t>
        <a:bodyPr/>
        <a:lstStyle/>
        <a:p>
          <a:endParaRPr lang="en-US"/>
        </a:p>
      </dgm:t>
    </dgm:pt>
    <dgm:pt modelId="{7F84697B-9B90-2646-8C10-7CF579F1C5F2}" type="pres">
      <dgm:prSet presAssocID="{E147922A-B789-AF48-BB44-DED51C820B6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3FBE245-140D-924B-8F4B-B628EBE4624E}" type="pres">
      <dgm:prSet presAssocID="{D3140628-ABFD-F84C-8806-C6226574B208}" presName="singleCycle" presStyleCnt="0"/>
      <dgm:spPr/>
    </dgm:pt>
    <dgm:pt modelId="{917D8C23-70CD-E341-B40C-83BA041D9247}" type="pres">
      <dgm:prSet presAssocID="{D3140628-ABFD-F84C-8806-C6226574B208}" presName="singleCenter" presStyleLbl="node1" presStyleIdx="0" presStyleCnt="4" custScaleX="163474" custScaleY="159837">
        <dgm:presLayoutVars>
          <dgm:chMax val="7"/>
          <dgm:chPref val="7"/>
        </dgm:presLayoutVars>
      </dgm:prSet>
      <dgm:spPr/>
    </dgm:pt>
    <dgm:pt modelId="{472427A0-33CD-3341-A94D-58FBAA4B8516}" type="pres">
      <dgm:prSet presAssocID="{D9819D06-D43C-3142-8DB9-9D84C3A60A91}" presName="Name56" presStyleLbl="parChTrans1D2" presStyleIdx="0" presStyleCnt="3"/>
      <dgm:spPr/>
    </dgm:pt>
    <dgm:pt modelId="{F249B5AD-CCF0-924D-9396-FC3F3F7103EB}" type="pres">
      <dgm:prSet presAssocID="{2EDD007F-B46A-5242-A0A9-2AA9CD2365CF}" presName="text0" presStyleLbl="node1" presStyleIdx="1" presStyleCnt="4" custScaleX="647743" custScaleY="138556" custRadScaleRad="95987" custRadScaleInc="-1661">
        <dgm:presLayoutVars>
          <dgm:bulletEnabled val="1"/>
        </dgm:presLayoutVars>
      </dgm:prSet>
      <dgm:spPr/>
    </dgm:pt>
    <dgm:pt modelId="{33A4FC93-E7F5-2241-9B09-E3D3A3E1BEA7}" type="pres">
      <dgm:prSet presAssocID="{23C069D9-39BA-0E46-960F-A7387F307F10}" presName="Name56" presStyleLbl="parChTrans1D2" presStyleIdx="1" presStyleCnt="3"/>
      <dgm:spPr/>
    </dgm:pt>
    <dgm:pt modelId="{5BDF3E5F-3DE5-4840-90ED-C939453490B5}" type="pres">
      <dgm:prSet presAssocID="{78781FE4-8EB8-9E44-BB8F-D00E67092FE7}" presName="text0" presStyleLbl="node1" presStyleIdx="2" presStyleCnt="4" custScaleX="290157" custScaleY="164311" custRadScaleRad="146678" custRadScaleInc="-13891">
        <dgm:presLayoutVars>
          <dgm:bulletEnabled val="1"/>
        </dgm:presLayoutVars>
      </dgm:prSet>
      <dgm:spPr/>
    </dgm:pt>
    <dgm:pt modelId="{19FB7AA7-140C-0D40-8982-60C83F82E7D7}" type="pres">
      <dgm:prSet presAssocID="{7426F557-21CE-6247-B2DF-23F2BDFBD343}" presName="Name56" presStyleLbl="parChTrans1D2" presStyleIdx="2" presStyleCnt="3"/>
      <dgm:spPr/>
    </dgm:pt>
    <dgm:pt modelId="{250DA52F-C9AF-7543-9A8F-70D044E76962}" type="pres">
      <dgm:prSet presAssocID="{75D6BBB8-6212-6149-A8B6-5C9914173352}" presName="text0" presStyleLbl="node1" presStyleIdx="3" presStyleCnt="4" custScaleX="275596" custScaleY="157563" custRadScaleRad="145080" custRadScaleInc="14106">
        <dgm:presLayoutVars>
          <dgm:bulletEnabled val="1"/>
        </dgm:presLayoutVars>
      </dgm:prSet>
      <dgm:spPr/>
    </dgm:pt>
  </dgm:ptLst>
  <dgm:cxnLst>
    <dgm:cxn modelId="{6FD77C23-77A3-FD49-BC24-DA07C55E68A2}" type="presOf" srcId="{E147922A-B789-AF48-BB44-DED51C820B65}" destId="{7F84697B-9B90-2646-8C10-7CF579F1C5F2}" srcOrd="0" destOrd="0" presId="urn:microsoft.com/office/officeart/2008/layout/RadialCluster"/>
    <dgm:cxn modelId="{B7D22A41-4348-ED42-8512-2AD5324BB397}" type="presOf" srcId="{D3140628-ABFD-F84C-8806-C6226574B208}" destId="{917D8C23-70CD-E341-B40C-83BA041D9247}" srcOrd="0" destOrd="0" presId="urn:microsoft.com/office/officeart/2008/layout/RadialCluster"/>
    <dgm:cxn modelId="{06C64F41-C26D-414B-AF8E-7706AA0ACCB6}" srcId="{E147922A-B789-AF48-BB44-DED51C820B65}" destId="{F0200819-1286-B64C-87CF-BE76A87BF8FA}" srcOrd="1" destOrd="0" parTransId="{B567379F-DB4D-AE4A-BC55-43669A04E3E5}" sibTransId="{1B71D6E4-1381-934C-B2E1-A366C32BC859}"/>
    <dgm:cxn modelId="{5C0D9F48-8755-4C4B-86B0-14C5FB3AD8E7}" type="presOf" srcId="{2EDD007F-B46A-5242-A0A9-2AA9CD2365CF}" destId="{F249B5AD-CCF0-924D-9396-FC3F3F7103EB}" srcOrd="0" destOrd="0" presId="urn:microsoft.com/office/officeart/2008/layout/RadialCluster"/>
    <dgm:cxn modelId="{3396855D-4A48-2944-89B5-6B2E2DDCDFB7}" type="presOf" srcId="{D9819D06-D43C-3142-8DB9-9D84C3A60A91}" destId="{472427A0-33CD-3341-A94D-58FBAA4B8516}" srcOrd="0" destOrd="0" presId="urn:microsoft.com/office/officeart/2008/layout/RadialCluster"/>
    <dgm:cxn modelId="{1A2AC461-F002-2F48-8AEF-184EFB547ED5}" type="presOf" srcId="{23C069D9-39BA-0E46-960F-A7387F307F10}" destId="{33A4FC93-E7F5-2241-9B09-E3D3A3E1BEA7}" srcOrd="0" destOrd="0" presId="urn:microsoft.com/office/officeart/2008/layout/RadialCluster"/>
    <dgm:cxn modelId="{A002EA73-D35D-7148-808C-2B03087A4331}" srcId="{D3140628-ABFD-F84C-8806-C6226574B208}" destId="{2EDD007F-B46A-5242-A0A9-2AA9CD2365CF}" srcOrd="0" destOrd="0" parTransId="{D9819D06-D43C-3142-8DB9-9D84C3A60A91}" sibTransId="{F287D15F-7634-8B4E-8519-7B85184C4260}"/>
    <dgm:cxn modelId="{C494668B-BD6B-FE4C-A2EA-FB2DB8D69691}" srcId="{D3140628-ABFD-F84C-8806-C6226574B208}" destId="{75D6BBB8-6212-6149-A8B6-5C9914173352}" srcOrd="2" destOrd="0" parTransId="{7426F557-21CE-6247-B2DF-23F2BDFBD343}" sibTransId="{EC8387A0-A881-DC40-8A38-618E74FC2FF4}"/>
    <dgm:cxn modelId="{2604339C-AE1B-3D4B-BE58-A53C4A10908B}" type="presOf" srcId="{7426F557-21CE-6247-B2DF-23F2BDFBD343}" destId="{19FB7AA7-140C-0D40-8982-60C83F82E7D7}" srcOrd="0" destOrd="0" presId="urn:microsoft.com/office/officeart/2008/layout/RadialCluster"/>
    <dgm:cxn modelId="{305192AA-F0DC-F648-9C46-F621CD7E2B15}" srcId="{E147922A-B789-AF48-BB44-DED51C820B65}" destId="{D3140628-ABFD-F84C-8806-C6226574B208}" srcOrd="0" destOrd="0" parTransId="{FC958F5D-6604-4646-A8C5-4343C0B1C7EB}" sibTransId="{061BD0F9-46A5-B64B-BF4D-66A9DC1E13DB}"/>
    <dgm:cxn modelId="{9AFFB5C3-ED7C-8244-9B41-397603A318C0}" type="presOf" srcId="{78781FE4-8EB8-9E44-BB8F-D00E67092FE7}" destId="{5BDF3E5F-3DE5-4840-90ED-C939453490B5}" srcOrd="0" destOrd="0" presId="urn:microsoft.com/office/officeart/2008/layout/RadialCluster"/>
    <dgm:cxn modelId="{643BD6D5-5FAD-0F46-842F-550F70C6D6A5}" type="presOf" srcId="{75D6BBB8-6212-6149-A8B6-5C9914173352}" destId="{250DA52F-C9AF-7543-9A8F-70D044E76962}" srcOrd="0" destOrd="0" presId="urn:microsoft.com/office/officeart/2008/layout/RadialCluster"/>
    <dgm:cxn modelId="{06B6EAF8-61E3-F646-95C6-1B37B7FCCD82}" srcId="{D3140628-ABFD-F84C-8806-C6226574B208}" destId="{78781FE4-8EB8-9E44-BB8F-D00E67092FE7}" srcOrd="1" destOrd="0" parTransId="{23C069D9-39BA-0E46-960F-A7387F307F10}" sibTransId="{4F216C04-4394-E942-89AB-49F99BF57999}"/>
    <dgm:cxn modelId="{7EF8F1AB-E924-B941-80BB-CC7754F25B71}" type="presParOf" srcId="{7F84697B-9B90-2646-8C10-7CF579F1C5F2}" destId="{63FBE245-140D-924B-8F4B-B628EBE4624E}" srcOrd="0" destOrd="0" presId="urn:microsoft.com/office/officeart/2008/layout/RadialCluster"/>
    <dgm:cxn modelId="{910F0B5E-EFEE-D444-A655-DF14D6384C14}" type="presParOf" srcId="{63FBE245-140D-924B-8F4B-B628EBE4624E}" destId="{917D8C23-70CD-E341-B40C-83BA041D9247}" srcOrd="0" destOrd="0" presId="urn:microsoft.com/office/officeart/2008/layout/RadialCluster"/>
    <dgm:cxn modelId="{36C89897-861D-C742-857D-36781E5E7A69}" type="presParOf" srcId="{63FBE245-140D-924B-8F4B-B628EBE4624E}" destId="{472427A0-33CD-3341-A94D-58FBAA4B8516}" srcOrd="1" destOrd="0" presId="urn:microsoft.com/office/officeart/2008/layout/RadialCluster"/>
    <dgm:cxn modelId="{BDB0A670-CBCE-A14D-BB2D-5744D93A0D61}" type="presParOf" srcId="{63FBE245-140D-924B-8F4B-B628EBE4624E}" destId="{F249B5AD-CCF0-924D-9396-FC3F3F7103EB}" srcOrd="2" destOrd="0" presId="urn:microsoft.com/office/officeart/2008/layout/RadialCluster"/>
    <dgm:cxn modelId="{B275C63A-FD6E-7148-9830-956497FB84DD}" type="presParOf" srcId="{63FBE245-140D-924B-8F4B-B628EBE4624E}" destId="{33A4FC93-E7F5-2241-9B09-E3D3A3E1BEA7}" srcOrd="3" destOrd="0" presId="urn:microsoft.com/office/officeart/2008/layout/RadialCluster"/>
    <dgm:cxn modelId="{171D5848-8B2B-0A4F-8895-EEF0733946D6}" type="presParOf" srcId="{63FBE245-140D-924B-8F4B-B628EBE4624E}" destId="{5BDF3E5F-3DE5-4840-90ED-C939453490B5}" srcOrd="4" destOrd="0" presId="urn:microsoft.com/office/officeart/2008/layout/RadialCluster"/>
    <dgm:cxn modelId="{B889A49E-AAA7-1147-80E8-AC7E077AB579}" type="presParOf" srcId="{63FBE245-140D-924B-8F4B-B628EBE4624E}" destId="{19FB7AA7-140C-0D40-8982-60C83F82E7D7}" srcOrd="5" destOrd="0" presId="urn:microsoft.com/office/officeart/2008/layout/RadialCluster"/>
    <dgm:cxn modelId="{192BF7F6-40C6-0348-9515-B4F46EB26F7C}" type="presParOf" srcId="{63FBE245-140D-924B-8F4B-B628EBE4624E}" destId="{250DA52F-C9AF-7543-9A8F-70D044E7696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3F3FA6-6FC2-4C3F-AAF6-48A8EF04768D}" type="doc">
      <dgm:prSet loTypeId="urn:microsoft.com/office/officeart/2008/layout/VerticalCurvedList" loCatId="list" qsTypeId="urn:microsoft.com/office/officeart/2005/8/quickstyle/3d2" qsCatId="3D" csTypeId="urn:microsoft.com/office/officeart/2005/8/colors/colorful1" csCatId="colorful" phldr="1"/>
      <dgm:spPr/>
    </dgm:pt>
    <dgm:pt modelId="{AB815369-D544-4843-94E6-E224AD63DCE3}">
      <dgm:prSet phldrT="[Văn bản]" custT="1"/>
      <dgm:spPr/>
      <dgm:t>
        <a:bodyPr/>
        <a:lstStyle/>
        <a:p>
          <a:r>
            <a:rPr lang="en-US" sz="2800"/>
            <a:t>Ngày càng nhiều phụ nữ được ghi nhận đau vùng chậu mạn </a:t>
          </a:r>
          <a:endParaRPr lang="vi-VN" sz="2800"/>
        </a:p>
      </dgm:t>
    </dgm:pt>
    <dgm:pt modelId="{4675B0C7-928E-4460-8DEF-07F3F39E4D16}" type="parTrans" cxnId="{BC5F265F-5793-4DA3-B379-918089F72FFE}">
      <dgm:prSet/>
      <dgm:spPr/>
      <dgm:t>
        <a:bodyPr/>
        <a:lstStyle/>
        <a:p>
          <a:endParaRPr lang="vi-VN"/>
        </a:p>
      </dgm:t>
    </dgm:pt>
    <dgm:pt modelId="{D9628B4F-86FB-420C-9B03-4B35A2FDF1CD}" type="sibTrans" cxnId="{BC5F265F-5793-4DA3-B379-918089F72FFE}">
      <dgm:prSet/>
      <dgm:spPr/>
      <dgm:t>
        <a:bodyPr/>
        <a:lstStyle/>
        <a:p>
          <a:endParaRPr lang="vi-VN"/>
        </a:p>
      </dgm:t>
    </dgm:pt>
    <dgm:pt modelId="{F546759E-B93C-456C-9AFD-86FD607BF5D2}">
      <dgm:prSet phldrT="[Văn bản]" custT="1"/>
      <dgm:spPr/>
      <dgm:t>
        <a:bodyPr/>
        <a:lstStyle/>
        <a:p>
          <a:r>
            <a:rPr lang="en-US" sz="2800"/>
            <a:t>Nguyên nhân đau vùng chậu mạn rất đa dạng</a:t>
          </a:r>
          <a:endParaRPr lang="vi-VN" sz="2800"/>
        </a:p>
      </dgm:t>
    </dgm:pt>
    <dgm:pt modelId="{4822E681-AF63-478F-AB26-1F26E3550F22}" type="parTrans" cxnId="{52069869-40EF-4555-89C5-AAF7B667DDA8}">
      <dgm:prSet/>
      <dgm:spPr/>
      <dgm:t>
        <a:bodyPr/>
        <a:lstStyle/>
        <a:p>
          <a:endParaRPr lang="vi-VN"/>
        </a:p>
      </dgm:t>
    </dgm:pt>
    <dgm:pt modelId="{78AA7DCA-6EFA-49FD-9716-7DC94F653BAD}" type="sibTrans" cxnId="{52069869-40EF-4555-89C5-AAF7B667DDA8}">
      <dgm:prSet/>
      <dgm:spPr/>
      <dgm:t>
        <a:bodyPr/>
        <a:lstStyle/>
        <a:p>
          <a:endParaRPr lang="vi-VN"/>
        </a:p>
      </dgm:t>
    </dgm:pt>
    <dgm:pt modelId="{6C21C1C8-EA53-4F3C-A803-71C4A5963A73}">
      <dgm:prSet phldrT="[Văn bản]" custT="1"/>
      <dgm:spPr/>
      <dgm:t>
        <a:bodyPr/>
        <a:lstStyle/>
        <a:p>
          <a:r>
            <a:rPr lang="en-US" sz="2800"/>
            <a:t>Cần khai thác đầy đủ thông tin người bệnh để có đánh giá và điều trị đúng mực</a:t>
          </a:r>
          <a:endParaRPr lang="vi-VN" sz="2800"/>
        </a:p>
      </dgm:t>
    </dgm:pt>
    <dgm:pt modelId="{A96859A5-5D1D-4969-A413-6F027618BAC7}" type="parTrans" cxnId="{CB086395-EE69-4383-B4B6-EBEF92333C8C}">
      <dgm:prSet/>
      <dgm:spPr/>
      <dgm:t>
        <a:bodyPr/>
        <a:lstStyle/>
        <a:p>
          <a:endParaRPr lang="vi-VN"/>
        </a:p>
      </dgm:t>
    </dgm:pt>
    <dgm:pt modelId="{B20A9998-A569-45FC-A45C-4B325A9ADBF2}" type="sibTrans" cxnId="{CB086395-EE69-4383-B4B6-EBEF92333C8C}">
      <dgm:prSet/>
      <dgm:spPr/>
      <dgm:t>
        <a:bodyPr/>
        <a:lstStyle/>
        <a:p>
          <a:endParaRPr lang="vi-VN"/>
        </a:p>
      </dgm:t>
    </dgm:pt>
    <dgm:pt modelId="{36C18FF1-3F0F-4E1A-8E79-996EC0385B33}">
      <dgm:prSet phldrT="[Văn bản]" custT="1"/>
      <dgm:spPr/>
      <dgm:t>
        <a:bodyPr/>
        <a:lstStyle/>
        <a:p>
          <a:r>
            <a:rPr lang="en-US" sz="2800"/>
            <a:t>LNMTC là nguyên nhân quan trọng cần quản lý phù hợp</a:t>
          </a:r>
          <a:endParaRPr lang="vi-VN" sz="2800"/>
        </a:p>
      </dgm:t>
    </dgm:pt>
    <dgm:pt modelId="{E6A57576-5D67-4321-B39C-ACA930500B2E}" type="parTrans" cxnId="{9D938EA8-EF6F-4648-B2E3-F3EF076DF304}">
      <dgm:prSet/>
      <dgm:spPr/>
      <dgm:t>
        <a:bodyPr/>
        <a:lstStyle/>
        <a:p>
          <a:endParaRPr lang="vi-VN"/>
        </a:p>
      </dgm:t>
    </dgm:pt>
    <dgm:pt modelId="{FFFCC36F-679C-48B4-BD30-2C4B18529B16}" type="sibTrans" cxnId="{9D938EA8-EF6F-4648-B2E3-F3EF076DF304}">
      <dgm:prSet/>
      <dgm:spPr/>
      <dgm:t>
        <a:bodyPr/>
        <a:lstStyle/>
        <a:p>
          <a:endParaRPr lang="vi-VN"/>
        </a:p>
      </dgm:t>
    </dgm:pt>
    <dgm:pt modelId="{0B013721-831F-492D-A406-EECD5B39A3B8}">
      <dgm:prSet phldrT="[Văn bản]" custT="1"/>
      <dgm:spPr/>
      <dgm:t>
        <a:bodyPr/>
        <a:lstStyle/>
        <a:p>
          <a:r>
            <a:rPr lang="en-US" sz="2800"/>
            <a:t>Giãn tĩnh mạch sinh dục phải luôn được nghĩ đến khi loại trừ các nguyên nhân đau vùng chậu mạn khác</a:t>
          </a:r>
          <a:endParaRPr lang="vi-VN" sz="2800"/>
        </a:p>
      </dgm:t>
    </dgm:pt>
    <dgm:pt modelId="{D3A73844-076F-42FD-9D83-6FBCFD0F02D3}" type="parTrans" cxnId="{2F05C999-645E-48AD-927E-508751A4EA11}">
      <dgm:prSet/>
      <dgm:spPr/>
      <dgm:t>
        <a:bodyPr/>
        <a:lstStyle/>
        <a:p>
          <a:endParaRPr lang="vi-VN"/>
        </a:p>
      </dgm:t>
    </dgm:pt>
    <dgm:pt modelId="{31153139-69B0-4AF5-B344-6609D5A10276}" type="sibTrans" cxnId="{2F05C999-645E-48AD-927E-508751A4EA11}">
      <dgm:prSet/>
      <dgm:spPr/>
      <dgm:t>
        <a:bodyPr/>
        <a:lstStyle/>
        <a:p>
          <a:endParaRPr lang="vi-VN"/>
        </a:p>
      </dgm:t>
    </dgm:pt>
    <dgm:pt modelId="{1A655992-A364-4971-9876-263A88EBC794}" type="pres">
      <dgm:prSet presAssocID="{793F3FA6-6FC2-4C3F-AAF6-48A8EF04768D}" presName="Name0" presStyleCnt="0">
        <dgm:presLayoutVars>
          <dgm:chMax val="7"/>
          <dgm:chPref val="7"/>
          <dgm:dir/>
        </dgm:presLayoutVars>
      </dgm:prSet>
      <dgm:spPr/>
    </dgm:pt>
    <dgm:pt modelId="{965BCD4A-8B05-4C1C-B20A-89CA739ABE18}" type="pres">
      <dgm:prSet presAssocID="{793F3FA6-6FC2-4C3F-AAF6-48A8EF04768D}" presName="Name1" presStyleCnt="0"/>
      <dgm:spPr/>
    </dgm:pt>
    <dgm:pt modelId="{9C0FB42B-B109-4595-9DE8-A625B3FF007B}" type="pres">
      <dgm:prSet presAssocID="{793F3FA6-6FC2-4C3F-AAF6-48A8EF04768D}" presName="cycle" presStyleCnt="0"/>
      <dgm:spPr/>
    </dgm:pt>
    <dgm:pt modelId="{029FADBD-BDF6-4D74-83E8-992F2E0C4195}" type="pres">
      <dgm:prSet presAssocID="{793F3FA6-6FC2-4C3F-AAF6-48A8EF04768D}" presName="srcNode" presStyleLbl="node1" presStyleIdx="0" presStyleCnt="5"/>
      <dgm:spPr/>
    </dgm:pt>
    <dgm:pt modelId="{2615C69D-71FF-4346-871B-A8C6CF36D5E6}" type="pres">
      <dgm:prSet presAssocID="{793F3FA6-6FC2-4C3F-AAF6-48A8EF04768D}" presName="conn" presStyleLbl="parChTrans1D2" presStyleIdx="0" presStyleCnt="1"/>
      <dgm:spPr/>
    </dgm:pt>
    <dgm:pt modelId="{40A55804-36B3-4810-8F40-DE01CC48C594}" type="pres">
      <dgm:prSet presAssocID="{793F3FA6-6FC2-4C3F-AAF6-48A8EF04768D}" presName="extraNode" presStyleLbl="node1" presStyleIdx="0" presStyleCnt="5"/>
      <dgm:spPr/>
    </dgm:pt>
    <dgm:pt modelId="{206FCACE-733E-4C08-8D57-DB6D1FB0AD07}" type="pres">
      <dgm:prSet presAssocID="{793F3FA6-6FC2-4C3F-AAF6-48A8EF04768D}" presName="dstNode" presStyleLbl="node1" presStyleIdx="0" presStyleCnt="5"/>
      <dgm:spPr/>
    </dgm:pt>
    <dgm:pt modelId="{51000C70-9615-42DB-AA6C-66D6ED3C4571}" type="pres">
      <dgm:prSet presAssocID="{AB815369-D544-4843-94E6-E224AD63DCE3}" presName="text_1" presStyleLbl="node1" presStyleIdx="0" presStyleCnt="5">
        <dgm:presLayoutVars>
          <dgm:bulletEnabled val="1"/>
        </dgm:presLayoutVars>
      </dgm:prSet>
      <dgm:spPr/>
    </dgm:pt>
    <dgm:pt modelId="{B10EF055-6D2E-4ECB-A89F-9DABD771F686}" type="pres">
      <dgm:prSet presAssocID="{AB815369-D544-4843-94E6-E224AD63DCE3}" presName="accent_1" presStyleCnt="0"/>
      <dgm:spPr/>
    </dgm:pt>
    <dgm:pt modelId="{D96D98C4-D8FC-4C8E-B272-94D02EF96755}" type="pres">
      <dgm:prSet presAssocID="{AB815369-D544-4843-94E6-E224AD63DCE3}" presName="accentRepeatNode" presStyleLbl="solidFgAcc1" presStyleIdx="0" presStyleCnt="5"/>
      <dgm:spPr/>
    </dgm:pt>
    <dgm:pt modelId="{1583D760-1A3D-44DD-ACB8-5672BA339C89}" type="pres">
      <dgm:prSet presAssocID="{F546759E-B93C-456C-9AFD-86FD607BF5D2}" presName="text_2" presStyleLbl="node1" presStyleIdx="1" presStyleCnt="5">
        <dgm:presLayoutVars>
          <dgm:bulletEnabled val="1"/>
        </dgm:presLayoutVars>
      </dgm:prSet>
      <dgm:spPr/>
    </dgm:pt>
    <dgm:pt modelId="{B6FF0FA6-A50B-4A2E-88D3-9F15732F3D26}" type="pres">
      <dgm:prSet presAssocID="{F546759E-B93C-456C-9AFD-86FD607BF5D2}" presName="accent_2" presStyleCnt="0"/>
      <dgm:spPr/>
    </dgm:pt>
    <dgm:pt modelId="{1D00ECCA-5177-467C-808B-CE52FB11EC3E}" type="pres">
      <dgm:prSet presAssocID="{F546759E-B93C-456C-9AFD-86FD607BF5D2}" presName="accentRepeatNode" presStyleLbl="solidFgAcc1" presStyleIdx="1" presStyleCnt="5"/>
      <dgm:spPr/>
    </dgm:pt>
    <dgm:pt modelId="{841AA2D8-AA4F-4CE2-8882-14FD98AF9510}" type="pres">
      <dgm:prSet presAssocID="{6C21C1C8-EA53-4F3C-A803-71C4A5963A73}" presName="text_3" presStyleLbl="node1" presStyleIdx="2" presStyleCnt="5" custScaleY="135939">
        <dgm:presLayoutVars>
          <dgm:bulletEnabled val="1"/>
        </dgm:presLayoutVars>
      </dgm:prSet>
      <dgm:spPr/>
    </dgm:pt>
    <dgm:pt modelId="{B9031827-0693-4372-AD4E-B1F2F25566F8}" type="pres">
      <dgm:prSet presAssocID="{6C21C1C8-EA53-4F3C-A803-71C4A5963A73}" presName="accent_3" presStyleCnt="0"/>
      <dgm:spPr/>
    </dgm:pt>
    <dgm:pt modelId="{D101E3E9-B86A-412E-B8A6-F8CCE6EC5183}" type="pres">
      <dgm:prSet presAssocID="{6C21C1C8-EA53-4F3C-A803-71C4A5963A73}" presName="accentRepeatNode" presStyleLbl="solidFgAcc1" presStyleIdx="2" presStyleCnt="5"/>
      <dgm:spPr/>
    </dgm:pt>
    <dgm:pt modelId="{3331A8ED-9C5E-4820-8C9C-BDE218427D95}" type="pres">
      <dgm:prSet presAssocID="{36C18FF1-3F0F-4E1A-8E79-996EC0385B33}" presName="text_4" presStyleLbl="node1" presStyleIdx="3" presStyleCnt="5">
        <dgm:presLayoutVars>
          <dgm:bulletEnabled val="1"/>
        </dgm:presLayoutVars>
      </dgm:prSet>
      <dgm:spPr/>
    </dgm:pt>
    <dgm:pt modelId="{B0CD7157-AE06-484A-84CF-1AFCDC9E9620}" type="pres">
      <dgm:prSet presAssocID="{36C18FF1-3F0F-4E1A-8E79-996EC0385B33}" presName="accent_4" presStyleCnt="0"/>
      <dgm:spPr/>
    </dgm:pt>
    <dgm:pt modelId="{7EAF3A6F-5F8B-4D8D-9687-7527251E5CAD}" type="pres">
      <dgm:prSet presAssocID="{36C18FF1-3F0F-4E1A-8E79-996EC0385B33}" presName="accentRepeatNode" presStyleLbl="solidFgAcc1" presStyleIdx="3" presStyleCnt="5"/>
      <dgm:spPr/>
    </dgm:pt>
    <dgm:pt modelId="{CA57D6E3-22A4-485E-91A1-96B5404D2222}" type="pres">
      <dgm:prSet presAssocID="{0B013721-831F-492D-A406-EECD5B39A3B8}" presName="text_5" presStyleLbl="node1" presStyleIdx="4" presStyleCnt="5" custScaleY="139911">
        <dgm:presLayoutVars>
          <dgm:bulletEnabled val="1"/>
        </dgm:presLayoutVars>
      </dgm:prSet>
      <dgm:spPr/>
    </dgm:pt>
    <dgm:pt modelId="{2B7B16D4-E005-49AC-A9CB-0B940CDAD11C}" type="pres">
      <dgm:prSet presAssocID="{0B013721-831F-492D-A406-EECD5B39A3B8}" presName="accent_5" presStyleCnt="0"/>
      <dgm:spPr/>
    </dgm:pt>
    <dgm:pt modelId="{5A185530-4E00-45BB-9F59-B63A1E5E1FFF}" type="pres">
      <dgm:prSet presAssocID="{0B013721-831F-492D-A406-EECD5B39A3B8}" presName="accentRepeatNode" presStyleLbl="solidFgAcc1" presStyleIdx="4" presStyleCnt="5"/>
      <dgm:spPr/>
    </dgm:pt>
  </dgm:ptLst>
  <dgm:cxnLst>
    <dgm:cxn modelId="{9E97530E-2A96-49D2-868E-D8C63538917C}" type="presOf" srcId="{D9628B4F-86FB-420C-9B03-4B35A2FDF1CD}" destId="{2615C69D-71FF-4346-871B-A8C6CF36D5E6}" srcOrd="0" destOrd="0" presId="urn:microsoft.com/office/officeart/2008/layout/VerticalCurvedList"/>
    <dgm:cxn modelId="{BBDBEB2C-6D42-400B-A2EC-8DFF2CF2419C}" type="presOf" srcId="{793F3FA6-6FC2-4C3F-AAF6-48A8EF04768D}" destId="{1A655992-A364-4971-9876-263A88EBC794}" srcOrd="0" destOrd="0" presId="urn:microsoft.com/office/officeart/2008/layout/VerticalCurvedList"/>
    <dgm:cxn modelId="{0F3CBD3C-048C-4CCB-BA17-78E16878AF1F}" type="presOf" srcId="{0B013721-831F-492D-A406-EECD5B39A3B8}" destId="{CA57D6E3-22A4-485E-91A1-96B5404D2222}" srcOrd="0" destOrd="0" presId="urn:microsoft.com/office/officeart/2008/layout/VerticalCurvedList"/>
    <dgm:cxn modelId="{BC5F265F-5793-4DA3-B379-918089F72FFE}" srcId="{793F3FA6-6FC2-4C3F-AAF6-48A8EF04768D}" destId="{AB815369-D544-4843-94E6-E224AD63DCE3}" srcOrd="0" destOrd="0" parTransId="{4675B0C7-928E-4460-8DEF-07F3F39E4D16}" sibTransId="{D9628B4F-86FB-420C-9B03-4B35A2FDF1CD}"/>
    <dgm:cxn modelId="{A0624760-E286-4D89-A639-C0DA0BD992E2}" type="presOf" srcId="{6C21C1C8-EA53-4F3C-A803-71C4A5963A73}" destId="{841AA2D8-AA4F-4CE2-8882-14FD98AF9510}" srcOrd="0" destOrd="0" presId="urn:microsoft.com/office/officeart/2008/layout/VerticalCurvedList"/>
    <dgm:cxn modelId="{52069869-40EF-4555-89C5-AAF7B667DDA8}" srcId="{793F3FA6-6FC2-4C3F-AAF6-48A8EF04768D}" destId="{F546759E-B93C-456C-9AFD-86FD607BF5D2}" srcOrd="1" destOrd="0" parTransId="{4822E681-AF63-478F-AB26-1F26E3550F22}" sibTransId="{78AA7DCA-6EFA-49FD-9716-7DC94F653BAD}"/>
    <dgm:cxn modelId="{CFED3F88-DE93-4D81-9D92-FD72D2D83F51}" type="presOf" srcId="{36C18FF1-3F0F-4E1A-8E79-996EC0385B33}" destId="{3331A8ED-9C5E-4820-8C9C-BDE218427D95}" srcOrd="0" destOrd="0" presId="urn:microsoft.com/office/officeart/2008/layout/VerticalCurvedList"/>
    <dgm:cxn modelId="{CB086395-EE69-4383-B4B6-EBEF92333C8C}" srcId="{793F3FA6-6FC2-4C3F-AAF6-48A8EF04768D}" destId="{6C21C1C8-EA53-4F3C-A803-71C4A5963A73}" srcOrd="2" destOrd="0" parTransId="{A96859A5-5D1D-4969-A413-6F027618BAC7}" sibTransId="{B20A9998-A569-45FC-A45C-4B325A9ADBF2}"/>
    <dgm:cxn modelId="{2F05C999-645E-48AD-927E-508751A4EA11}" srcId="{793F3FA6-6FC2-4C3F-AAF6-48A8EF04768D}" destId="{0B013721-831F-492D-A406-EECD5B39A3B8}" srcOrd="4" destOrd="0" parTransId="{D3A73844-076F-42FD-9D83-6FBCFD0F02D3}" sibTransId="{31153139-69B0-4AF5-B344-6609D5A10276}"/>
    <dgm:cxn modelId="{9D938EA8-EF6F-4648-B2E3-F3EF076DF304}" srcId="{793F3FA6-6FC2-4C3F-AAF6-48A8EF04768D}" destId="{36C18FF1-3F0F-4E1A-8E79-996EC0385B33}" srcOrd="3" destOrd="0" parTransId="{E6A57576-5D67-4321-B39C-ACA930500B2E}" sibTransId="{FFFCC36F-679C-48B4-BD30-2C4B18529B16}"/>
    <dgm:cxn modelId="{1D1BE0C4-3FDC-4144-A32B-68A99D9F7981}" type="presOf" srcId="{F546759E-B93C-456C-9AFD-86FD607BF5D2}" destId="{1583D760-1A3D-44DD-ACB8-5672BA339C89}" srcOrd="0" destOrd="0" presId="urn:microsoft.com/office/officeart/2008/layout/VerticalCurvedList"/>
    <dgm:cxn modelId="{0EFBDFF8-A410-41F5-9B99-A8BABA4A8563}" type="presOf" srcId="{AB815369-D544-4843-94E6-E224AD63DCE3}" destId="{51000C70-9615-42DB-AA6C-66D6ED3C4571}" srcOrd="0" destOrd="0" presId="urn:microsoft.com/office/officeart/2008/layout/VerticalCurvedList"/>
    <dgm:cxn modelId="{7300CB1B-5F3B-46C8-BCCF-932A1EC0FC33}" type="presParOf" srcId="{1A655992-A364-4971-9876-263A88EBC794}" destId="{965BCD4A-8B05-4C1C-B20A-89CA739ABE18}" srcOrd="0" destOrd="0" presId="urn:microsoft.com/office/officeart/2008/layout/VerticalCurvedList"/>
    <dgm:cxn modelId="{02B5BAD6-7524-4EE4-B8AF-FD8EE7865F70}" type="presParOf" srcId="{965BCD4A-8B05-4C1C-B20A-89CA739ABE18}" destId="{9C0FB42B-B109-4595-9DE8-A625B3FF007B}" srcOrd="0" destOrd="0" presId="urn:microsoft.com/office/officeart/2008/layout/VerticalCurvedList"/>
    <dgm:cxn modelId="{D106C9B1-292E-4929-80CF-94C8E9EECFD0}" type="presParOf" srcId="{9C0FB42B-B109-4595-9DE8-A625B3FF007B}" destId="{029FADBD-BDF6-4D74-83E8-992F2E0C4195}" srcOrd="0" destOrd="0" presId="urn:microsoft.com/office/officeart/2008/layout/VerticalCurvedList"/>
    <dgm:cxn modelId="{CB97AE55-CEE0-4028-B09B-AB503A48D754}" type="presParOf" srcId="{9C0FB42B-B109-4595-9DE8-A625B3FF007B}" destId="{2615C69D-71FF-4346-871B-A8C6CF36D5E6}" srcOrd="1" destOrd="0" presId="urn:microsoft.com/office/officeart/2008/layout/VerticalCurvedList"/>
    <dgm:cxn modelId="{C8AC3AD3-6B31-42E6-84CF-DE040F92E561}" type="presParOf" srcId="{9C0FB42B-B109-4595-9DE8-A625B3FF007B}" destId="{40A55804-36B3-4810-8F40-DE01CC48C594}" srcOrd="2" destOrd="0" presId="urn:microsoft.com/office/officeart/2008/layout/VerticalCurvedList"/>
    <dgm:cxn modelId="{533CF0E3-B7BC-4ADC-8609-3540D3EF9B37}" type="presParOf" srcId="{9C0FB42B-B109-4595-9DE8-A625B3FF007B}" destId="{206FCACE-733E-4C08-8D57-DB6D1FB0AD07}" srcOrd="3" destOrd="0" presId="urn:microsoft.com/office/officeart/2008/layout/VerticalCurvedList"/>
    <dgm:cxn modelId="{C6393521-75A0-4F3A-9FED-2660B1716E84}" type="presParOf" srcId="{965BCD4A-8B05-4C1C-B20A-89CA739ABE18}" destId="{51000C70-9615-42DB-AA6C-66D6ED3C4571}" srcOrd="1" destOrd="0" presId="urn:microsoft.com/office/officeart/2008/layout/VerticalCurvedList"/>
    <dgm:cxn modelId="{FC3D88C0-DEFA-4075-ABF7-816E6AA34FDE}" type="presParOf" srcId="{965BCD4A-8B05-4C1C-B20A-89CA739ABE18}" destId="{B10EF055-6D2E-4ECB-A89F-9DABD771F686}" srcOrd="2" destOrd="0" presId="urn:microsoft.com/office/officeart/2008/layout/VerticalCurvedList"/>
    <dgm:cxn modelId="{280255B5-AF6C-4B07-A619-4152DF2DF96C}" type="presParOf" srcId="{B10EF055-6D2E-4ECB-A89F-9DABD771F686}" destId="{D96D98C4-D8FC-4C8E-B272-94D02EF96755}" srcOrd="0" destOrd="0" presId="urn:microsoft.com/office/officeart/2008/layout/VerticalCurvedList"/>
    <dgm:cxn modelId="{AB434C92-E694-498F-8F4A-F2E5BF5CA93D}" type="presParOf" srcId="{965BCD4A-8B05-4C1C-B20A-89CA739ABE18}" destId="{1583D760-1A3D-44DD-ACB8-5672BA339C89}" srcOrd="3" destOrd="0" presId="urn:microsoft.com/office/officeart/2008/layout/VerticalCurvedList"/>
    <dgm:cxn modelId="{495DBC82-FC67-4589-8C0A-32B61D7DDE09}" type="presParOf" srcId="{965BCD4A-8B05-4C1C-B20A-89CA739ABE18}" destId="{B6FF0FA6-A50B-4A2E-88D3-9F15732F3D26}" srcOrd="4" destOrd="0" presId="urn:microsoft.com/office/officeart/2008/layout/VerticalCurvedList"/>
    <dgm:cxn modelId="{C7DA4A86-75C2-40F1-8A26-32520275FDAE}" type="presParOf" srcId="{B6FF0FA6-A50B-4A2E-88D3-9F15732F3D26}" destId="{1D00ECCA-5177-467C-808B-CE52FB11EC3E}" srcOrd="0" destOrd="0" presId="urn:microsoft.com/office/officeart/2008/layout/VerticalCurvedList"/>
    <dgm:cxn modelId="{5F7D0205-B690-4C41-8692-DE36DD4F4891}" type="presParOf" srcId="{965BCD4A-8B05-4C1C-B20A-89CA739ABE18}" destId="{841AA2D8-AA4F-4CE2-8882-14FD98AF9510}" srcOrd="5" destOrd="0" presId="urn:microsoft.com/office/officeart/2008/layout/VerticalCurvedList"/>
    <dgm:cxn modelId="{A9EEFC00-BF8E-486A-B7E7-5DCC39909D5C}" type="presParOf" srcId="{965BCD4A-8B05-4C1C-B20A-89CA739ABE18}" destId="{B9031827-0693-4372-AD4E-B1F2F25566F8}" srcOrd="6" destOrd="0" presId="urn:microsoft.com/office/officeart/2008/layout/VerticalCurvedList"/>
    <dgm:cxn modelId="{45385A9C-A12F-4EE0-A667-1C3EE4CA9DE8}" type="presParOf" srcId="{B9031827-0693-4372-AD4E-B1F2F25566F8}" destId="{D101E3E9-B86A-412E-B8A6-F8CCE6EC5183}" srcOrd="0" destOrd="0" presId="urn:microsoft.com/office/officeart/2008/layout/VerticalCurvedList"/>
    <dgm:cxn modelId="{D6957EDD-397E-4277-951E-1F3417FCC4C2}" type="presParOf" srcId="{965BCD4A-8B05-4C1C-B20A-89CA739ABE18}" destId="{3331A8ED-9C5E-4820-8C9C-BDE218427D95}" srcOrd="7" destOrd="0" presId="urn:microsoft.com/office/officeart/2008/layout/VerticalCurvedList"/>
    <dgm:cxn modelId="{09E61144-0A48-4E13-B8F5-E168D8810C0E}" type="presParOf" srcId="{965BCD4A-8B05-4C1C-B20A-89CA739ABE18}" destId="{B0CD7157-AE06-484A-84CF-1AFCDC9E9620}" srcOrd="8" destOrd="0" presId="urn:microsoft.com/office/officeart/2008/layout/VerticalCurvedList"/>
    <dgm:cxn modelId="{5DE370DD-007A-40E9-8948-19958727D394}" type="presParOf" srcId="{B0CD7157-AE06-484A-84CF-1AFCDC9E9620}" destId="{7EAF3A6F-5F8B-4D8D-9687-7527251E5CAD}" srcOrd="0" destOrd="0" presId="urn:microsoft.com/office/officeart/2008/layout/VerticalCurvedList"/>
    <dgm:cxn modelId="{EB9673B4-C5E0-444B-B808-6CD3F873BD13}" type="presParOf" srcId="{965BCD4A-8B05-4C1C-B20A-89CA739ABE18}" destId="{CA57D6E3-22A4-485E-91A1-96B5404D2222}" srcOrd="9" destOrd="0" presId="urn:microsoft.com/office/officeart/2008/layout/VerticalCurvedList"/>
    <dgm:cxn modelId="{51D5AA1C-C2CE-456B-BBEE-96B69723E53D}" type="presParOf" srcId="{965BCD4A-8B05-4C1C-B20A-89CA739ABE18}" destId="{2B7B16D4-E005-49AC-A9CB-0B940CDAD11C}" srcOrd="10" destOrd="0" presId="urn:microsoft.com/office/officeart/2008/layout/VerticalCurvedList"/>
    <dgm:cxn modelId="{9BD223B4-16F5-4F27-9611-E438FACE1F95}" type="presParOf" srcId="{2B7B16D4-E005-49AC-A9CB-0B940CDAD11C}" destId="{5A185530-4E00-45BB-9F59-B63A1E5E1F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F87A4-D005-0047-8FF6-2D7CCB64918B}">
      <dsp:nvSpPr>
        <dsp:cNvPr id="0" name=""/>
        <dsp:cNvSpPr/>
      </dsp:nvSpPr>
      <dsp:spPr>
        <a:xfrm>
          <a:off x="1285244" y="831451"/>
          <a:ext cx="3732747" cy="1659210"/>
        </a:xfrm>
        <a:prstGeom prst="blockArc">
          <a:avLst>
            <a:gd name="adj1" fmla="val 11544941"/>
            <a:gd name="adj2" fmla="val 17909652"/>
            <a:gd name="adj3" fmla="val 4638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E3834-316B-6747-9902-5F0D17A6EB02}">
      <dsp:nvSpPr>
        <dsp:cNvPr id="0" name=""/>
        <dsp:cNvSpPr/>
      </dsp:nvSpPr>
      <dsp:spPr>
        <a:xfrm>
          <a:off x="390771" y="2644839"/>
          <a:ext cx="4248586" cy="1867702"/>
        </a:xfrm>
        <a:prstGeom prst="blockArc">
          <a:avLst>
            <a:gd name="adj1" fmla="val 7097696"/>
            <a:gd name="adj2" fmla="val 11536334"/>
            <a:gd name="adj3" fmla="val 4638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74EAF-D466-F348-B293-BE8C037546CD}">
      <dsp:nvSpPr>
        <dsp:cNvPr id="0" name=""/>
        <dsp:cNvSpPr/>
      </dsp:nvSpPr>
      <dsp:spPr>
        <a:xfrm>
          <a:off x="3900374" y="5145976"/>
          <a:ext cx="5015448" cy="1229436"/>
        </a:xfrm>
        <a:prstGeom prst="blockArc">
          <a:avLst>
            <a:gd name="adj1" fmla="val 976027"/>
            <a:gd name="adj2" fmla="val 9844685"/>
            <a:gd name="adj3" fmla="val 4638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5E5DF-BDFF-2341-9D1F-0BCDE0EC6794}">
      <dsp:nvSpPr>
        <dsp:cNvPr id="0" name=""/>
        <dsp:cNvSpPr/>
      </dsp:nvSpPr>
      <dsp:spPr>
        <a:xfrm>
          <a:off x="7007585" y="2909098"/>
          <a:ext cx="4772049" cy="1340729"/>
        </a:xfrm>
        <a:prstGeom prst="blockArc">
          <a:avLst>
            <a:gd name="adj1" fmla="val 20782213"/>
            <a:gd name="adj2" fmla="val 3702946"/>
            <a:gd name="adj3" fmla="val 4638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EFDD0-715D-5E43-BE8C-A8415E6E1C0B}">
      <dsp:nvSpPr>
        <dsp:cNvPr id="0" name=""/>
        <dsp:cNvSpPr/>
      </dsp:nvSpPr>
      <dsp:spPr>
        <a:xfrm>
          <a:off x="6582228" y="741528"/>
          <a:ext cx="4303907" cy="2102676"/>
        </a:xfrm>
        <a:prstGeom prst="blockArc">
          <a:avLst>
            <a:gd name="adj1" fmla="val 14422967"/>
            <a:gd name="adj2" fmla="val 20827327"/>
            <a:gd name="adj3" fmla="val 463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078E4-E9ED-4C4C-A9F6-D614EF9E4864}">
      <dsp:nvSpPr>
        <dsp:cNvPr id="0" name=""/>
        <dsp:cNvSpPr/>
      </dsp:nvSpPr>
      <dsp:spPr>
        <a:xfrm>
          <a:off x="4701167" y="1892256"/>
          <a:ext cx="3093507" cy="23078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ĐAU VÙNG CHẬU MẠN TÍNH</a:t>
          </a:r>
        </a:p>
      </dsp:txBody>
      <dsp:txXfrm>
        <a:off x="5154201" y="2230240"/>
        <a:ext cx="2187439" cy="1631931"/>
      </dsp:txXfrm>
    </dsp:sp>
    <dsp:sp modelId="{3879B802-A3A7-1349-8324-7ABAA372AD6E}">
      <dsp:nvSpPr>
        <dsp:cNvPr id="0" name=""/>
        <dsp:cNvSpPr/>
      </dsp:nvSpPr>
      <dsp:spPr>
        <a:xfrm>
          <a:off x="4258641" y="-145508"/>
          <a:ext cx="3780144" cy="19422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Đau vùng bụng dưới hoặc vùng chậu kéo dài hơn 6 tháng. 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12230" y="138931"/>
        <a:ext cx="2672966" cy="1373392"/>
      </dsp:txXfrm>
    </dsp:sp>
    <dsp:sp modelId="{065B53F1-DF7D-0549-A211-D516B8E24D91}">
      <dsp:nvSpPr>
        <dsp:cNvPr id="0" name=""/>
        <dsp:cNvSpPr/>
      </dsp:nvSpPr>
      <dsp:spPr>
        <a:xfrm>
          <a:off x="7890989" y="1431169"/>
          <a:ext cx="3712518" cy="1956066"/>
        </a:xfrm>
        <a:prstGeom prst="ellipse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Đau liên tục hoặc từng đợt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34675" y="1717628"/>
        <a:ext cx="2625146" cy="1383148"/>
      </dsp:txXfrm>
    </dsp:sp>
    <dsp:sp modelId="{2F1B53A2-956D-664E-A49B-FC8F8E349CEE}">
      <dsp:nvSpPr>
        <dsp:cNvPr id="0" name=""/>
        <dsp:cNvSpPr/>
      </dsp:nvSpPr>
      <dsp:spPr>
        <a:xfrm>
          <a:off x="6577980" y="4162593"/>
          <a:ext cx="3898805" cy="1961898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0" i="0" kern="1200" dirty="0">
              <a:latin typeface="Arial" panose="020B0604020202020204" pitchFamily="34" charset="0"/>
              <a:cs typeface="Arial" panose="020B0604020202020204" pitchFamily="34" charset="0"/>
            </a:rPr>
            <a:t>Có thể liên quan đến chu kỳ kinh nguyệt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48947" y="4449906"/>
        <a:ext cx="2756871" cy="1387272"/>
      </dsp:txXfrm>
    </dsp:sp>
    <dsp:sp modelId="{0FE97AF2-B855-1C4A-999C-50F84474B726}">
      <dsp:nvSpPr>
        <dsp:cNvPr id="0" name=""/>
        <dsp:cNvSpPr/>
      </dsp:nvSpPr>
      <dsp:spPr>
        <a:xfrm>
          <a:off x="1811001" y="4168494"/>
          <a:ext cx="4018580" cy="1921736"/>
        </a:xfrm>
        <a:prstGeom prst="ellipse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b="0" i="0" kern="1200" dirty="0"/>
            <a:t>Xuất hiện ở một thời điểm nhất định (bữa ăn, đi vệ sinh hoặc quan hệ tình dục)</a:t>
          </a:r>
          <a:endParaRPr lang="en-US" sz="2400" kern="1200" dirty="0"/>
        </a:p>
      </dsp:txBody>
      <dsp:txXfrm>
        <a:off x="2399508" y="4449926"/>
        <a:ext cx="2841566" cy="1358872"/>
      </dsp:txXfrm>
    </dsp:sp>
    <dsp:sp modelId="{9FF2C624-8348-2E4D-A3EE-23A0F85F1279}">
      <dsp:nvSpPr>
        <dsp:cNvPr id="0" name=""/>
        <dsp:cNvSpPr/>
      </dsp:nvSpPr>
      <dsp:spPr>
        <a:xfrm>
          <a:off x="553563" y="1373386"/>
          <a:ext cx="4068516" cy="2156828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>
              <a:latin typeface="Arial" panose="020B0604020202020204" pitchFamily="34" charset="0"/>
              <a:cs typeface="Arial" panose="020B0604020202020204" pitchFamily="34" charset="0"/>
            </a:rPr>
            <a:t>Không liên quan thai kỳ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9383" y="1689246"/>
        <a:ext cx="2876876" cy="1525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90B9B-CBE1-454A-AED5-28E19D0EE096}">
      <dsp:nvSpPr>
        <dsp:cNvPr id="0" name=""/>
        <dsp:cNvSpPr/>
      </dsp:nvSpPr>
      <dsp:spPr>
        <a:xfrm>
          <a:off x="4660501" y="1674861"/>
          <a:ext cx="2128822" cy="184151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Đau</a:t>
          </a: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vùng</a:t>
          </a: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chậu</a:t>
          </a: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mạn</a:t>
          </a: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tính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13277" y="1980026"/>
        <a:ext cx="1423270" cy="1231187"/>
      </dsp:txXfrm>
    </dsp:sp>
    <dsp:sp modelId="{0BAE27C6-454E-4FEA-A7AF-8714391ACC64}">
      <dsp:nvSpPr>
        <dsp:cNvPr id="0" name=""/>
        <dsp:cNvSpPr/>
      </dsp:nvSpPr>
      <dsp:spPr>
        <a:xfrm>
          <a:off x="5993553" y="793820"/>
          <a:ext cx="803198" cy="69206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F4427-4B9D-4314-9858-A4FECDE2B78C}">
      <dsp:nvSpPr>
        <dsp:cNvPr id="0" name=""/>
        <dsp:cNvSpPr/>
      </dsp:nvSpPr>
      <dsp:spPr>
        <a:xfrm>
          <a:off x="4856596" y="0"/>
          <a:ext cx="1744554" cy="150924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Nội</a:t>
          </a: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tiết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45706" y="250114"/>
        <a:ext cx="1166334" cy="1009016"/>
      </dsp:txXfrm>
    </dsp:sp>
    <dsp:sp modelId="{39EFF497-54F8-493C-A94C-2FFD89A2DB02}">
      <dsp:nvSpPr>
        <dsp:cNvPr id="0" name=""/>
        <dsp:cNvSpPr/>
      </dsp:nvSpPr>
      <dsp:spPr>
        <a:xfrm>
          <a:off x="6930947" y="2087606"/>
          <a:ext cx="803198" cy="69206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9C3D0-1752-4DD1-8AC9-97CB89868219}">
      <dsp:nvSpPr>
        <dsp:cNvPr id="0" name=""/>
        <dsp:cNvSpPr/>
      </dsp:nvSpPr>
      <dsp:spPr>
        <a:xfrm>
          <a:off x="6456555" y="928286"/>
          <a:ext cx="1744554" cy="150924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Gene</a:t>
          </a:r>
        </a:p>
      </dsp:txBody>
      <dsp:txXfrm>
        <a:off x="6745665" y="1178400"/>
        <a:ext cx="1166334" cy="1009016"/>
      </dsp:txXfrm>
    </dsp:sp>
    <dsp:sp modelId="{48CCE957-2BD7-4FDF-9886-EA25C20C971E}">
      <dsp:nvSpPr>
        <dsp:cNvPr id="0" name=""/>
        <dsp:cNvSpPr/>
      </dsp:nvSpPr>
      <dsp:spPr>
        <a:xfrm>
          <a:off x="6279772" y="3548048"/>
          <a:ext cx="803198" cy="69206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5445C-CC46-482D-AE6E-798CD405BA42}">
      <dsp:nvSpPr>
        <dsp:cNvPr id="0" name=""/>
        <dsp:cNvSpPr/>
      </dsp:nvSpPr>
      <dsp:spPr>
        <a:xfrm>
          <a:off x="6456555" y="2753190"/>
          <a:ext cx="1744554" cy="150924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Tâm</a:t>
          </a: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lý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45665" y="3003304"/>
        <a:ext cx="1166334" cy="1009016"/>
      </dsp:txXfrm>
    </dsp:sp>
    <dsp:sp modelId="{2F8C4B6A-4EA6-497B-B702-BD82D11BF340}">
      <dsp:nvSpPr>
        <dsp:cNvPr id="0" name=""/>
        <dsp:cNvSpPr/>
      </dsp:nvSpPr>
      <dsp:spPr>
        <a:xfrm>
          <a:off x="4664462" y="3699648"/>
          <a:ext cx="803198" cy="69206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4DFB9-23CB-4FCE-8297-62164A72E756}">
      <dsp:nvSpPr>
        <dsp:cNvPr id="0" name=""/>
        <dsp:cNvSpPr/>
      </dsp:nvSpPr>
      <dsp:spPr>
        <a:xfrm>
          <a:off x="4856596" y="3682515"/>
          <a:ext cx="1744554" cy="150924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Nhiễm</a:t>
          </a: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trùng</a:t>
          </a: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en-US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Viêm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45706" y="3932629"/>
        <a:ext cx="1166334" cy="1009016"/>
      </dsp:txXfrm>
    </dsp:sp>
    <dsp:sp modelId="{FDE9E184-EAF6-45C7-A0CA-203558FBBB64}">
      <dsp:nvSpPr>
        <dsp:cNvPr id="0" name=""/>
        <dsp:cNvSpPr/>
      </dsp:nvSpPr>
      <dsp:spPr>
        <a:xfrm>
          <a:off x="3711717" y="2406380"/>
          <a:ext cx="803198" cy="69206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1C4EB-C01B-41C8-8BC8-DF9F104DF368}">
      <dsp:nvSpPr>
        <dsp:cNvPr id="0" name=""/>
        <dsp:cNvSpPr/>
      </dsp:nvSpPr>
      <dsp:spPr>
        <a:xfrm>
          <a:off x="3249209" y="2754228"/>
          <a:ext cx="1744554" cy="150924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Tăng</a:t>
          </a: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nhạy</a:t>
          </a: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cảm</a:t>
          </a: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trung</a:t>
          </a: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tâm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38319" y="3004342"/>
        <a:ext cx="1166334" cy="1009016"/>
      </dsp:txXfrm>
    </dsp:sp>
    <dsp:sp modelId="{7C997E62-BE29-48D2-8ED7-104A59B1D322}">
      <dsp:nvSpPr>
        <dsp:cNvPr id="0" name=""/>
        <dsp:cNvSpPr/>
      </dsp:nvSpPr>
      <dsp:spPr>
        <a:xfrm>
          <a:off x="3249209" y="926209"/>
          <a:ext cx="1744554" cy="150924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Tăng</a:t>
          </a: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nhạy</a:t>
          </a: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cảm</a:t>
          </a: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ngoại</a:t>
          </a: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900" kern="1200" dirty="0" err="1">
              <a:latin typeface="Arial" panose="020B0604020202020204" pitchFamily="34" charset="0"/>
              <a:cs typeface="Arial" panose="020B0604020202020204" pitchFamily="34" charset="0"/>
            </a:rPr>
            <a:t>biên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38319" y="1176323"/>
        <a:ext cx="1166334" cy="1009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8D36C-F4D0-D645-8F51-886C7AB25E4A}">
      <dsp:nvSpPr>
        <dsp:cNvPr id="0" name=""/>
        <dsp:cNvSpPr/>
      </dsp:nvSpPr>
      <dsp:spPr>
        <a:xfrm>
          <a:off x="0" y="151464"/>
          <a:ext cx="6400801" cy="9705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>
              <a:latin typeface="Arial" panose="020B0604020202020204" pitchFamily="34" charset="0"/>
              <a:cs typeface="Arial" panose="020B0604020202020204" pitchFamily="34" charset="0"/>
            </a:rPr>
            <a:t>Bệnh lý liên quan chỗ nối cơ TC và NMTC (EMJ)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377" y="198841"/>
        <a:ext cx="6306047" cy="875774"/>
      </dsp:txXfrm>
    </dsp:sp>
    <dsp:sp modelId="{82032D40-B06D-A74D-8BA6-64962A2F3284}">
      <dsp:nvSpPr>
        <dsp:cNvPr id="0" name=""/>
        <dsp:cNvSpPr/>
      </dsp:nvSpPr>
      <dsp:spPr>
        <a:xfrm>
          <a:off x="0" y="1173833"/>
          <a:ext cx="6400801" cy="9705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/>
            <a:t>Không phải u tân sinh phụ khoa</a:t>
          </a:r>
          <a:endParaRPr lang="en-US" sz="1800" kern="1200" dirty="0"/>
        </a:p>
      </dsp:txBody>
      <dsp:txXfrm>
        <a:off x="47377" y="1221210"/>
        <a:ext cx="6306047" cy="875774"/>
      </dsp:txXfrm>
    </dsp:sp>
    <dsp:sp modelId="{BFB33E30-4561-A442-BDCF-679B0D249D84}">
      <dsp:nvSpPr>
        <dsp:cNvPr id="0" name=""/>
        <dsp:cNvSpPr/>
      </dsp:nvSpPr>
      <dsp:spPr>
        <a:xfrm>
          <a:off x="0" y="2196201"/>
          <a:ext cx="6400801" cy="9705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/>
            <a:t>Đặc trưng bởi sự di chuyển NMTC từ màng đáy vào cơ TC kèm theo tăng sinh cơ trơn TC xung quanh</a:t>
          </a:r>
          <a:endParaRPr lang="en-US" sz="1800" kern="1200" dirty="0"/>
        </a:p>
      </dsp:txBody>
      <dsp:txXfrm>
        <a:off x="47377" y="2243578"/>
        <a:ext cx="6306047" cy="875774"/>
      </dsp:txXfrm>
    </dsp:sp>
    <dsp:sp modelId="{605D4655-4911-3343-8E87-7D1B781100F5}">
      <dsp:nvSpPr>
        <dsp:cNvPr id="0" name=""/>
        <dsp:cNvSpPr/>
      </dsp:nvSpPr>
      <dsp:spPr>
        <a:xfrm>
          <a:off x="0" y="3218570"/>
          <a:ext cx="6400801" cy="9705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/>
            <a:t>Các tuyến lạc chỗ này khu trú cách ít nhất từ 2 -3 mm bên  dưới vùng nối cơ – NMTC </a:t>
          </a:r>
          <a:endParaRPr lang="en-US" sz="1800" kern="1200" dirty="0"/>
        </a:p>
      </dsp:txBody>
      <dsp:txXfrm>
        <a:off x="47377" y="3265947"/>
        <a:ext cx="6306047" cy="875774"/>
      </dsp:txXfrm>
    </dsp:sp>
    <dsp:sp modelId="{E85C22C4-4EF4-EE4C-A806-96C4F69B2089}">
      <dsp:nvSpPr>
        <dsp:cNvPr id="0" name=""/>
        <dsp:cNvSpPr/>
      </dsp:nvSpPr>
      <dsp:spPr>
        <a:xfrm>
          <a:off x="0" y="4240939"/>
          <a:ext cx="6400801" cy="9705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/>
            <a:t>Sự tăng sinh cơ trơn TC </a:t>
          </a:r>
          <a:r>
            <a:rPr lang="vi-VN" sz="1800" kern="1200">
              <a:sym typeface="Wingdings" panose="05000000000000000000" pitchFamily="2" charset="2"/>
            </a:rPr>
            <a:t></a:t>
          </a:r>
          <a:r>
            <a:rPr lang="vi-VN" sz="1800" kern="1200"/>
            <a:t> dày không đối xứng cơ TC </a:t>
          </a:r>
          <a:endParaRPr lang="en-US" sz="1800" kern="1200"/>
        </a:p>
      </dsp:txBody>
      <dsp:txXfrm>
        <a:off x="47377" y="4288316"/>
        <a:ext cx="6306047" cy="875774"/>
      </dsp:txXfrm>
    </dsp:sp>
    <dsp:sp modelId="{C2C413A9-E809-374B-9E9F-47E2D90EFF45}">
      <dsp:nvSpPr>
        <dsp:cNvPr id="0" name=""/>
        <dsp:cNvSpPr/>
      </dsp:nvSpPr>
      <dsp:spPr>
        <a:xfrm>
          <a:off x="0" y="5263307"/>
          <a:ext cx="6400801" cy="9705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kern="1200" dirty="0"/>
            <a:t>LTNMTCCTC điển hình là bệnh lan tỏa (diffuse), cũng có thể khu trú một ổ trong cơ TC (adenomyoma) nên hay nhầm u cơ trơn TC (leiomyoma) </a:t>
          </a:r>
          <a:endParaRPr lang="en-US" sz="1800" kern="1200" dirty="0"/>
        </a:p>
      </dsp:txBody>
      <dsp:txXfrm>
        <a:off x="47377" y="5310684"/>
        <a:ext cx="6306047" cy="8757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788A4-0428-4E4B-8CF1-9E149E1A14FE}">
      <dsp:nvSpPr>
        <dsp:cNvPr id="0" name=""/>
        <dsp:cNvSpPr/>
      </dsp:nvSpPr>
      <dsp:spPr>
        <a:xfrm>
          <a:off x="0" y="0"/>
          <a:ext cx="11199000" cy="5428066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just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600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Kiểm soát đau bụng và rong kinh : </a:t>
          </a:r>
          <a:endParaRPr lang="en-US" sz="3600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just" defTabSz="1600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3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Thuốc viên tránh thai kết hợp </a:t>
          </a:r>
          <a:endParaRPr lang="en-US" sz="3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just" defTabSz="1600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3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Progestin</a:t>
          </a:r>
          <a:endParaRPr lang="en-US" sz="3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just" defTabSz="1600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3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DCTC có nội tiết levonorgestrel</a:t>
          </a:r>
          <a:endParaRPr lang="en-US" sz="3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just" defTabSz="1600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3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GnRH đồngvận</a:t>
          </a:r>
          <a:endParaRPr lang="en-US" sz="3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just" defTabSz="1600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3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Danazol</a:t>
          </a:r>
          <a:endParaRPr lang="en-US" sz="3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just" defTabSz="1600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36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Kháng prostaglandine</a:t>
          </a:r>
          <a:endParaRPr lang="en-US" sz="3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11199000" cy="54280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788A4-0428-4E4B-8CF1-9E149E1A14FE}">
      <dsp:nvSpPr>
        <dsp:cNvPr id="0" name=""/>
        <dsp:cNvSpPr/>
      </dsp:nvSpPr>
      <dsp:spPr>
        <a:xfrm>
          <a:off x="0" y="0"/>
          <a:ext cx="11197779" cy="5477760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just" defTabSz="1600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600" kern="1200" dirty="0">
              <a:solidFill>
                <a:srgbClr val="FFFF00"/>
              </a:solidFill>
            </a:rPr>
            <a:t>Chỉ định khi điều trị nội khoa thất bại </a:t>
          </a:r>
        </a:p>
        <a:p>
          <a:pPr marL="0" lvl="0" indent="0" algn="just" defTabSz="1600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600" kern="1200" dirty="0">
              <a:solidFill>
                <a:schemeClr val="bg1"/>
              </a:solidFill>
            </a:rPr>
            <a:t>Chọn lựa PT tùy thuộc :</a:t>
          </a:r>
        </a:p>
        <a:p>
          <a:pPr marL="0" lvl="0" indent="0" algn="just" defTabSz="1600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600" kern="1200" dirty="0">
              <a:solidFill>
                <a:schemeClr val="bg1"/>
              </a:solidFill>
            </a:rPr>
            <a:t>– Vị trí và mức độ lan rộng của LTNMTC</a:t>
          </a:r>
        </a:p>
        <a:p>
          <a:pPr marL="0" lvl="0" indent="0" algn="just" defTabSz="1600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600" kern="1200" dirty="0">
              <a:solidFill>
                <a:schemeClr val="bg1"/>
              </a:solidFill>
            </a:rPr>
            <a:t>– Tuổi bệnh nhân</a:t>
          </a:r>
        </a:p>
        <a:p>
          <a:pPr marL="0" lvl="0" indent="0" algn="just" defTabSz="1600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600" kern="1200" dirty="0">
              <a:solidFill>
                <a:schemeClr val="bg1"/>
              </a:solidFill>
            </a:rPr>
            <a:t>– Mong muốn có con</a:t>
          </a:r>
        </a:p>
        <a:p>
          <a:pPr marL="0" lvl="0" indent="0" algn="just" defTabSz="1600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600" kern="1200">
              <a:solidFill>
                <a:schemeClr val="bg1"/>
              </a:solidFill>
            </a:rPr>
            <a:t>– </a:t>
          </a:r>
          <a:r>
            <a:rPr lang="vi-VN" sz="3600" kern="1200" dirty="0">
              <a:solidFill>
                <a:schemeClr val="bg1"/>
              </a:solidFill>
            </a:rPr>
            <a:t>Khả năng phẫu thuật của bác sĩ</a:t>
          </a:r>
          <a:endParaRPr lang="en-US" sz="3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11197779" cy="54777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D8C23-70CD-E341-B40C-83BA041D9247}">
      <dsp:nvSpPr>
        <dsp:cNvPr id="0" name=""/>
        <dsp:cNvSpPr/>
      </dsp:nvSpPr>
      <dsp:spPr>
        <a:xfrm>
          <a:off x="4391212" y="2374516"/>
          <a:ext cx="3212127" cy="3140663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VN" sz="3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HỘI CHỨNG BUỒNG TRỨNG CÒN SÓT LẠI</a:t>
          </a:r>
          <a:endParaRPr lang="en-US" sz="3400" kern="1200" dirty="0">
            <a:solidFill>
              <a:srgbClr val="FFFF00"/>
            </a:solidFill>
          </a:endParaRPr>
        </a:p>
      </dsp:txBody>
      <dsp:txXfrm>
        <a:off x="4544527" y="2527831"/>
        <a:ext cx="2905497" cy="2834033"/>
      </dsp:txXfrm>
    </dsp:sp>
    <dsp:sp modelId="{472427A0-33CD-3341-A94D-58FBAA4B8516}">
      <dsp:nvSpPr>
        <dsp:cNvPr id="0" name=""/>
        <dsp:cNvSpPr/>
      </dsp:nvSpPr>
      <dsp:spPr>
        <a:xfrm rot="16140204">
          <a:off x="5758793" y="2166991"/>
          <a:ext cx="4151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511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49B5AD-CCF0-924D-9396-FC3F3F7103EB}">
      <dsp:nvSpPr>
        <dsp:cNvPr id="0" name=""/>
        <dsp:cNvSpPr/>
      </dsp:nvSpPr>
      <dsp:spPr>
        <a:xfrm>
          <a:off x="1683125" y="135386"/>
          <a:ext cx="8527497" cy="182408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Trường hợp đầu tiên được trình bày trong y văn vào 1962 bởi Kaufmann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Hội chứng này được mô tả lần đầu tiên vào năm 1970 bởi Shemwell và Weed </a:t>
          </a:r>
          <a:endParaRPr lang="en-US" sz="2800" kern="1200" dirty="0"/>
        </a:p>
      </dsp:txBody>
      <dsp:txXfrm>
        <a:off x="1772169" y="224430"/>
        <a:ext cx="8349409" cy="1645993"/>
      </dsp:txXfrm>
    </dsp:sp>
    <dsp:sp modelId="{33A4FC93-E7F5-2241-9B09-E3D3A3E1BEA7}">
      <dsp:nvSpPr>
        <dsp:cNvPr id="0" name=""/>
        <dsp:cNvSpPr/>
      </dsp:nvSpPr>
      <dsp:spPr>
        <a:xfrm rot="1218712">
          <a:off x="7583468" y="4650257"/>
          <a:ext cx="6391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912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F3E5F-3DE5-4840-90ED-C939453490B5}">
      <dsp:nvSpPr>
        <dsp:cNvPr id="0" name=""/>
        <dsp:cNvSpPr/>
      </dsp:nvSpPr>
      <dsp:spPr>
        <a:xfrm>
          <a:off x="8202724" y="4386576"/>
          <a:ext cx="3819899" cy="2163144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0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ORS là biến chứng nổi tiếng nhưng hiếm gặp của phẫu thuật cắt bỏ BT.</a:t>
          </a:r>
          <a:endParaRPr lang="en-US" sz="3000" kern="1200" dirty="0"/>
        </a:p>
      </dsp:txBody>
      <dsp:txXfrm>
        <a:off x="8308320" y="4492172"/>
        <a:ext cx="3608707" cy="1951952"/>
      </dsp:txXfrm>
    </dsp:sp>
    <dsp:sp modelId="{19FB7AA7-140C-0D40-8982-60C83F82E7D7}">
      <dsp:nvSpPr>
        <dsp:cNvPr id="0" name=""/>
        <dsp:cNvSpPr/>
      </dsp:nvSpPr>
      <dsp:spPr>
        <a:xfrm rot="9537218">
          <a:off x="3713812" y="4688681"/>
          <a:ext cx="7007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077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DA52F-C9AF-7543-9A8F-70D044E76962}">
      <dsp:nvSpPr>
        <dsp:cNvPr id="0" name=""/>
        <dsp:cNvSpPr/>
      </dsp:nvSpPr>
      <dsp:spPr>
        <a:xfrm>
          <a:off x="108981" y="4475413"/>
          <a:ext cx="3628204" cy="2074307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0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Xảy ra khi mô BT vô tình bị bỏ lại trong khoang chậu sau khi BT đã được dự định cắt bỏ hoàn toàn</a:t>
          </a:r>
          <a:r>
            <a:rPr lang="vi-VN" sz="25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endParaRPr lang="en-US" sz="2500" kern="1200" dirty="0"/>
        </a:p>
      </dsp:txBody>
      <dsp:txXfrm>
        <a:off x="210240" y="4576672"/>
        <a:ext cx="3425686" cy="18717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5C69D-71FF-4346-871B-A8C6CF36D5E6}">
      <dsp:nvSpPr>
        <dsp:cNvPr id="0" name=""/>
        <dsp:cNvSpPr/>
      </dsp:nvSpPr>
      <dsp:spPr>
        <a:xfrm>
          <a:off x="-5445755" y="-833846"/>
          <a:ext cx="6484241" cy="6484241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00C70-9615-42DB-AA6C-66D6ED3C4571}">
      <dsp:nvSpPr>
        <dsp:cNvPr id="0" name=""/>
        <dsp:cNvSpPr/>
      </dsp:nvSpPr>
      <dsp:spPr>
        <a:xfrm>
          <a:off x="454078" y="300937"/>
          <a:ext cx="10813155" cy="6022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804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Ngày càng nhiều phụ nữ được ghi nhận đau vùng chậu mạn </a:t>
          </a:r>
          <a:endParaRPr lang="vi-VN" sz="2800" kern="1200"/>
        </a:p>
      </dsp:txBody>
      <dsp:txXfrm>
        <a:off x="454078" y="300937"/>
        <a:ext cx="10813155" cy="602261"/>
      </dsp:txXfrm>
    </dsp:sp>
    <dsp:sp modelId="{D96D98C4-D8FC-4C8E-B272-94D02EF96755}">
      <dsp:nvSpPr>
        <dsp:cNvPr id="0" name=""/>
        <dsp:cNvSpPr/>
      </dsp:nvSpPr>
      <dsp:spPr>
        <a:xfrm>
          <a:off x="77665" y="225655"/>
          <a:ext cx="752826" cy="7528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83D760-1A3D-44DD-ACB8-5672BA339C89}">
      <dsp:nvSpPr>
        <dsp:cNvPr id="0" name=""/>
        <dsp:cNvSpPr/>
      </dsp:nvSpPr>
      <dsp:spPr>
        <a:xfrm>
          <a:off x="885641" y="1204040"/>
          <a:ext cx="10381592" cy="60226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804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Nguyên nhân đau vùng chậu mạn rất đa dạng</a:t>
          </a:r>
          <a:endParaRPr lang="vi-VN" sz="2800" kern="1200"/>
        </a:p>
      </dsp:txBody>
      <dsp:txXfrm>
        <a:off x="885641" y="1204040"/>
        <a:ext cx="10381592" cy="602261"/>
      </dsp:txXfrm>
    </dsp:sp>
    <dsp:sp modelId="{1D00ECCA-5177-467C-808B-CE52FB11EC3E}">
      <dsp:nvSpPr>
        <dsp:cNvPr id="0" name=""/>
        <dsp:cNvSpPr/>
      </dsp:nvSpPr>
      <dsp:spPr>
        <a:xfrm>
          <a:off x="509227" y="1128758"/>
          <a:ext cx="752826" cy="7528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1AA2D8-AA4F-4CE2-8882-14FD98AF9510}">
      <dsp:nvSpPr>
        <dsp:cNvPr id="0" name=""/>
        <dsp:cNvSpPr/>
      </dsp:nvSpPr>
      <dsp:spPr>
        <a:xfrm>
          <a:off x="1018096" y="1998920"/>
          <a:ext cx="10249137" cy="81870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804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Cần khai thác đầy đủ thông tin người bệnh để có đánh giá và điều trị đúng mực</a:t>
          </a:r>
          <a:endParaRPr lang="vi-VN" sz="2800" kern="1200"/>
        </a:p>
      </dsp:txBody>
      <dsp:txXfrm>
        <a:off x="1018096" y="1998920"/>
        <a:ext cx="10249137" cy="818707"/>
      </dsp:txXfrm>
    </dsp:sp>
    <dsp:sp modelId="{D101E3E9-B86A-412E-B8A6-F8CCE6EC5183}">
      <dsp:nvSpPr>
        <dsp:cNvPr id="0" name=""/>
        <dsp:cNvSpPr/>
      </dsp:nvSpPr>
      <dsp:spPr>
        <a:xfrm>
          <a:off x="641682" y="2031861"/>
          <a:ext cx="752826" cy="7528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31A8ED-9C5E-4820-8C9C-BDE218427D95}">
      <dsp:nvSpPr>
        <dsp:cNvPr id="0" name=""/>
        <dsp:cNvSpPr/>
      </dsp:nvSpPr>
      <dsp:spPr>
        <a:xfrm>
          <a:off x="885641" y="3010246"/>
          <a:ext cx="10381592" cy="60226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804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LNMTC là nguyên nhân quan trọng cần quản lý phù hợp</a:t>
          </a:r>
          <a:endParaRPr lang="vi-VN" sz="2800" kern="1200"/>
        </a:p>
      </dsp:txBody>
      <dsp:txXfrm>
        <a:off x="885641" y="3010246"/>
        <a:ext cx="10381592" cy="602261"/>
      </dsp:txXfrm>
    </dsp:sp>
    <dsp:sp modelId="{7EAF3A6F-5F8B-4D8D-9687-7527251E5CAD}">
      <dsp:nvSpPr>
        <dsp:cNvPr id="0" name=""/>
        <dsp:cNvSpPr/>
      </dsp:nvSpPr>
      <dsp:spPr>
        <a:xfrm>
          <a:off x="509227" y="2934964"/>
          <a:ext cx="752826" cy="7528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57D6E3-22A4-485E-91A1-96B5404D2222}">
      <dsp:nvSpPr>
        <dsp:cNvPr id="0" name=""/>
        <dsp:cNvSpPr/>
      </dsp:nvSpPr>
      <dsp:spPr>
        <a:xfrm>
          <a:off x="454078" y="3793165"/>
          <a:ext cx="10813155" cy="84262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804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Giãn tĩnh mạch sinh dục phải luôn được nghĩ đến khi loại trừ các nguyên nhân đau vùng chậu mạn khác</a:t>
          </a:r>
          <a:endParaRPr lang="vi-VN" sz="2800" kern="1200"/>
        </a:p>
      </dsp:txBody>
      <dsp:txXfrm>
        <a:off x="454078" y="3793165"/>
        <a:ext cx="10813155" cy="842629"/>
      </dsp:txXfrm>
    </dsp:sp>
    <dsp:sp modelId="{5A185530-4E00-45BB-9F59-B63A1E5E1FFF}">
      <dsp:nvSpPr>
        <dsp:cNvPr id="0" name=""/>
        <dsp:cNvSpPr/>
      </dsp:nvSpPr>
      <dsp:spPr>
        <a:xfrm>
          <a:off x="77665" y="3838067"/>
          <a:ext cx="752826" cy="7528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C86F8-2157-5748-B403-C943BBF6E7C8}" type="datetimeFigureOut">
              <a:rPr lang="en-VN" smtClean="0"/>
              <a:t>12/08/2025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DD09E-6115-2441-A438-3FD964CCC1D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7427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Nội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: stress -&gt;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cortison</a:t>
            </a:r>
            <a:r>
              <a:rPr lang="en-US" dirty="0"/>
              <a:t> -&gt;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đau</a:t>
            </a:r>
            <a:r>
              <a:rPr lang="en-US" dirty="0"/>
              <a:t>; 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hormon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dục</a:t>
            </a:r>
            <a:r>
              <a:rPr lang="en-US" dirty="0"/>
              <a:t> -&gt; </a:t>
            </a:r>
            <a:r>
              <a:rPr lang="en-US" dirty="0" err="1"/>
              <a:t>tăng</a:t>
            </a:r>
            <a:r>
              <a:rPr lang="en-US" dirty="0"/>
              <a:t> stress </a:t>
            </a:r>
            <a:r>
              <a:rPr lang="en-US" dirty="0" err="1"/>
              <a:t>oxi</a:t>
            </a:r>
            <a:r>
              <a:rPr lang="en-US" dirty="0"/>
              <a:t> </a:t>
            </a:r>
            <a:r>
              <a:rPr lang="en-US" dirty="0" err="1"/>
              <a:t>hóa</a:t>
            </a:r>
            <a:endParaRPr lang="en-US" dirty="0"/>
          </a:p>
          <a:p>
            <a:r>
              <a:rPr lang="en-US" dirty="0"/>
              <a:t>Gene: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gene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ở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đau</a:t>
            </a:r>
            <a:r>
              <a:rPr lang="en-US" dirty="0"/>
              <a:t>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chậu</a:t>
            </a:r>
            <a:r>
              <a:rPr lang="en-US" dirty="0"/>
              <a:t> </a:t>
            </a:r>
            <a:r>
              <a:rPr lang="en-US" dirty="0" err="1"/>
              <a:t>mạn</a:t>
            </a:r>
            <a:r>
              <a:rPr lang="en-US" dirty="0"/>
              <a:t>,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song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gene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đau</a:t>
            </a:r>
            <a:r>
              <a:rPr lang="en-US" dirty="0"/>
              <a:t> </a:t>
            </a:r>
            <a:r>
              <a:rPr lang="en-US" dirty="0" err="1"/>
              <a:t>bàng</a:t>
            </a:r>
            <a:r>
              <a:rPr lang="en-US" dirty="0"/>
              <a:t> </a:t>
            </a:r>
            <a:r>
              <a:rPr lang="en-US" dirty="0" err="1"/>
              <a:t>quang</a:t>
            </a:r>
            <a:r>
              <a:rPr lang="en-US" dirty="0"/>
              <a:t>.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hường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,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thần</a:t>
            </a:r>
            <a:r>
              <a:rPr lang="en-US" dirty="0"/>
              <a:t>,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endParaRPr lang="en-US" dirty="0"/>
          </a:p>
          <a:p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: </a:t>
            </a:r>
            <a:r>
              <a:rPr lang="en-US" dirty="0" err="1"/>
              <a:t>đau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hưởng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-&gt; </a:t>
            </a:r>
            <a:r>
              <a:rPr lang="en-US" dirty="0" err="1"/>
              <a:t>rối</a:t>
            </a:r>
            <a:r>
              <a:rPr lang="en-US" dirty="0"/>
              <a:t> </a:t>
            </a:r>
            <a:r>
              <a:rPr lang="en-US" dirty="0" err="1"/>
              <a:t>loạn</a:t>
            </a:r>
            <a:r>
              <a:rPr lang="en-US" dirty="0"/>
              <a:t> lo </a:t>
            </a:r>
            <a:r>
              <a:rPr lang="en-US" dirty="0" err="1"/>
              <a:t>âu</a:t>
            </a:r>
            <a:r>
              <a:rPr lang="en-US" dirty="0"/>
              <a:t>, </a:t>
            </a:r>
            <a:r>
              <a:rPr lang="en-US" dirty="0" err="1"/>
              <a:t>trầm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-&gt;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cường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kéo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đau</a:t>
            </a:r>
            <a:r>
              <a:rPr lang="en-US" dirty="0"/>
              <a:t>; </a:t>
            </a:r>
            <a:r>
              <a:rPr lang="en-US" dirty="0" err="1"/>
              <a:t>bạo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lạm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dục</a:t>
            </a:r>
            <a:r>
              <a:rPr lang="en-US" dirty="0"/>
              <a:t> </a:t>
            </a:r>
            <a:r>
              <a:rPr lang="en-US" dirty="0" err="1"/>
              <a:t>nguy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đau</a:t>
            </a:r>
            <a:r>
              <a:rPr lang="en-US" dirty="0"/>
              <a:t>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chậu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hẵn</a:t>
            </a:r>
            <a:endParaRPr lang="en-US" dirty="0"/>
          </a:p>
          <a:p>
            <a:r>
              <a:rPr lang="en-US" dirty="0" err="1"/>
              <a:t>Nhiễm</a:t>
            </a:r>
            <a:r>
              <a:rPr lang="en-US" dirty="0"/>
              <a:t> </a:t>
            </a:r>
            <a:r>
              <a:rPr lang="en-US" dirty="0" err="1"/>
              <a:t>trùng</a:t>
            </a:r>
            <a:r>
              <a:rPr lang="en-US" dirty="0"/>
              <a:t> – </a:t>
            </a:r>
            <a:r>
              <a:rPr lang="en-US" dirty="0" err="1"/>
              <a:t>viêm</a:t>
            </a:r>
            <a:r>
              <a:rPr lang="en-US" dirty="0"/>
              <a:t> –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miễn</a:t>
            </a:r>
            <a:r>
              <a:rPr lang="en-US" dirty="0"/>
              <a:t>: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gốc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đau</a:t>
            </a:r>
            <a:r>
              <a:rPr lang="en-US" dirty="0"/>
              <a:t> </a:t>
            </a:r>
            <a:r>
              <a:rPr lang="en-US" dirty="0" err="1"/>
              <a:t>mạn</a:t>
            </a:r>
            <a:r>
              <a:rPr lang="en-US" dirty="0"/>
              <a:t>, </a:t>
            </a:r>
            <a:r>
              <a:rPr lang="en-US" dirty="0" err="1"/>
              <a:t>tổn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hay </a:t>
            </a:r>
            <a:r>
              <a:rPr lang="en-US" dirty="0" err="1"/>
              <a:t>tái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tái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hay </a:t>
            </a:r>
            <a:r>
              <a:rPr lang="en-US" dirty="0" err="1"/>
              <a:t>tổn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thụ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ở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tạng</a:t>
            </a:r>
            <a:endParaRPr lang="en-US" dirty="0"/>
          </a:p>
          <a:p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nhạy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: </a:t>
            </a:r>
            <a:r>
              <a:rPr lang="en-US" dirty="0" err="1"/>
              <a:t>đau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nhớ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B2D3C-97B0-4394-BB84-57A90D167B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36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đau</a:t>
            </a:r>
            <a:r>
              <a:rPr lang="en-US" dirty="0"/>
              <a:t> </a:t>
            </a:r>
            <a:r>
              <a:rPr lang="en-US" dirty="0" err="1"/>
              <a:t>mạn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do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endParaRPr lang="en-US" dirty="0"/>
          </a:p>
          <a:p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đau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,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tháo</a:t>
            </a:r>
            <a:r>
              <a:rPr lang="en-US" dirty="0"/>
              <a:t> mesh </a:t>
            </a:r>
            <a:r>
              <a:rPr lang="en-US" dirty="0" err="1"/>
              <a:t>đau</a:t>
            </a:r>
            <a:r>
              <a:rPr lang="en-US" dirty="0"/>
              <a:t> </a:t>
            </a:r>
            <a:r>
              <a:rPr lang="en-US" dirty="0" err="1"/>
              <a:t>vẫn</a:t>
            </a:r>
            <a:r>
              <a:rPr lang="en-US" dirty="0"/>
              <a:t> </a:t>
            </a:r>
            <a:r>
              <a:rPr lang="en-US" dirty="0" err="1"/>
              <a:t>tồn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dai</a:t>
            </a:r>
            <a:r>
              <a:rPr lang="en-US" dirty="0"/>
              <a:t> </a:t>
            </a:r>
            <a:r>
              <a:rPr lang="en-US" dirty="0" err="1"/>
              <a:t>dẳng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B2D3C-97B0-4394-BB84-57A90D167BC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31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16080-5416-4F3E-B2EF-F7E1FA746729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1556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503B0878-166F-7DD6-9CFF-AF40283AB4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837F9C5-7961-5DA0-CDA6-13B308063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969696"/>
              </a:buClr>
            </a:pPr>
            <a:r>
              <a:rPr lang="en-US" altLang="en-US" b="1">
                <a:latin typeface="Arial" panose="020B0604020202020204" pitchFamily="34" charset="0"/>
                <a:ea typeface="MS PGothic" panose="020B0600070205080204" pitchFamily="34" charset="-128"/>
              </a:rPr>
              <a:t>References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t>Crosignani P</a:t>
            </a:r>
            <a:r>
              <a:rPr lang="en-US" altLang="en-US" i="1">
                <a:latin typeface="Arial" panose="020B0604020202020204" pitchFamily="34" charset="0"/>
                <a:ea typeface="MS PGothic" panose="020B0600070205080204" pitchFamily="34" charset="-128"/>
              </a:rPr>
              <a:t> et al</a:t>
            </a:r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t>. Advances in the management of endometriosis: an update for clinicians. Hum Reprod Update 2006; 12(2): 179–189. </a:t>
            </a:r>
            <a:endParaRPr lang="de-DE" altLang="en-US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9156" name="Date Placeholder 1">
            <a:extLst>
              <a:ext uri="{FF2B5EF4-FFF2-40B4-BE49-F238E27FC236}">
                <a16:creationId xmlns:a16="http://schemas.microsoft.com/office/drawing/2014/main" id="{61C6DCE8-B2F2-28EB-C1AD-3BC5B693FB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3925">
              <a:defRPr sz="3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 sz="3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 sz="3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 sz="3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 sz="3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AAD04E2-20CF-4744-B940-CCA9C13A0E10}" type="datetime2">
              <a:rPr lang="en-US" altLang="en-US" sz="1200" b="0" i="0" smtClean="0"/>
              <a:pPr/>
              <a:t>Tuesday, August 12, 2025</a:t>
            </a:fld>
            <a:endParaRPr lang="en-US" altLang="en-US" sz="1200" b="0" i="0"/>
          </a:p>
        </p:txBody>
      </p:sp>
      <p:sp>
        <p:nvSpPr>
          <p:cNvPr id="49157" name="Header Placeholder 2">
            <a:extLst>
              <a:ext uri="{FF2B5EF4-FFF2-40B4-BE49-F238E27FC236}">
                <a16:creationId xmlns:a16="http://schemas.microsoft.com/office/drawing/2014/main" id="{2B1C46A9-4DE7-3F4E-860C-09964639E6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3925">
              <a:defRPr sz="3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 sz="3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 sz="3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 sz="3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 sz="3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vi-VN" altLang="en-US" sz="1200" b="0" i="0"/>
              <a:t>Tài liệu lưu hành nội bộ</a:t>
            </a:r>
            <a:endParaRPr lang="en-US" altLang="en-US" sz="1200" b="0" i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BD2C90-BBA0-46EC-8B01-B5FB30F66FDA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  <a:cs typeface="Arial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26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304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751AE-7ABC-314D-AFAD-47B860ED6F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304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300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304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5CB614-79C1-0B43-8628-33CE4A14A4A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304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712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0" dirty="0" err="1">
                <a:solidFill>
                  <a:srgbClr val="00B4B0"/>
                </a:solidFill>
              </a:rPr>
              <a:t>Hypoestrogenic</a:t>
            </a:r>
            <a:r>
              <a:rPr lang="en-GB" sz="1200" i="0" dirty="0">
                <a:solidFill>
                  <a:srgbClr val="00B4B0"/>
                </a:solidFill>
              </a:rPr>
              <a:t>: </a:t>
            </a:r>
            <a:r>
              <a:rPr lang="en-GB" sz="1200" i="0" dirty="0" err="1">
                <a:solidFill>
                  <a:srgbClr val="00B4B0"/>
                </a:solidFill>
              </a:rPr>
              <a:t>giảm</a:t>
            </a:r>
            <a:r>
              <a:rPr lang="en-GB" sz="1200" i="0" baseline="0" dirty="0">
                <a:solidFill>
                  <a:srgbClr val="00B4B0"/>
                </a:solidFill>
              </a:rPr>
              <a:t> </a:t>
            </a:r>
            <a:r>
              <a:rPr lang="en-GB" sz="1200" i="0" baseline="0" dirty="0" err="1">
                <a:solidFill>
                  <a:srgbClr val="00B4B0"/>
                </a:solidFill>
              </a:rPr>
              <a:t>tác</a:t>
            </a:r>
            <a:r>
              <a:rPr lang="en-GB" sz="1200" i="0" baseline="0" dirty="0">
                <a:solidFill>
                  <a:srgbClr val="00B4B0"/>
                </a:solidFill>
              </a:rPr>
              <a:t> </a:t>
            </a:r>
            <a:r>
              <a:rPr lang="en-GB" sz="1200" i="0" baseline="0" dirty="0" err="1">
                <a:solidFill>
                  <a:srgbClr val="00B4B0"/>
                </a:solidFill>
              </a:rPr>
              <a:t>dụng</a:t>
            </a:r>
            <a:r>
              <a:rPr lang="en-GB" sz="1200" i="0" baseline="0" dirty="0">
                <a:solidFill>
                  <a:srgbClr val="00B4B0"/>
                </a:solidFill>
              </a:rPr>
              <a:t> </a:t>
            </a:r>
            <a:r>
              <a:rPr lang="en-GB" sz="1200" i="0" baseline="0" dirty="0" err="1">
                <a:solidFill>
                  <a:srgbClr val="00B4B0"/>
                </a:solidFill>
              </a:rPr>
              <a:t>chức</a:t>
            </a:r>
            <a:r>
              <a:rPr lang="en-GB" sz="1200" i="0" baseline="0" dirty="0">
                <a:solidFill>
                  <a:srgbClr val="00B4B0"/>
                </a:solidFill>
              </a:rPr>
              <a:t> </a:t>
            </a:r>
            <a:r>
              <a:rPr lang="en-GB" sz="1200" i="0" baseline="0" dirty="0" err="1">
                <a:solidFill>
                  <a:srgbClr val="00B4B0"/>
                </a:solidFill>
              </a:rPr>
              <a:t>năng</a:t>
            </a:r>
            <a:r>
              <a:rPr lang="en-GB" sz="1200" i="0" baseline="0" dirty="0">
                <a:solidFill>
                  <a:srgbClr val="00B4B0"/>
                </a:solidFill>
              </a:rPr>
              <a:t> </a:t>
            </a:r>
            <a:r>
              <a:rPr lang="en-GB" sz="1200" i="0" baseline="0" dirty="0" err="1">
                <a:solidFill>
                  <a:srgbClr val="00B4B0"/>
                </a:solidFill>
              </a:rPr>
              <a:t>của</a:t>
            </a:r>
            <a:r>
              <a:rPr lang="en-GB" sz="1200" i="0" baseline="0" dirty="0">
                <a:solidFill>
                  <a:srgbClr val="00B4B0"/>
                </a:solidFill>
              </a:rPr>
              <a:t> oestrogen.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5CB614-79C1-0B43-8628-33CE4A14A4A8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927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DD09E-6115-2441-A438-3FD964CCC1DE}" type="slidenum">
              <a:rPr lang="en-VN" smtClean="0"/>
              <a:t>19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89968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DD09E-6115-2441-A438-3FD964CCC1DE}" type="slidenum">
              <a:rPr lang="en-VN" smtClean="0"/>
              <a:t>24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8805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6359-9BB8-4148-8114-537E698DA205}" type="datetime1">
              <a:rPr lang="en-US" smtClean="0"/>
              <a:t>8/12/25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2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2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55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0318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A59DAEC-1E56-4A3F-8E0A-AEE023975CD4}" type="datetime1">
              <a:rPr lang="en-US" smtClean="0"/>
              <a:t>8/12/25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/// Bayer 16:9 Template ///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91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4418" y="1341439"/>
            <a:ext cx="11233149" cy="4182437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34AB87-1523-426B-8F9F-63757427A1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415" y="5570998"/>
            <a:ext cx="11562935" cy="504823"/>
          </a:xfrm>
        </p:spPr>
        <p:txBody>
          <a:bodyPr anchor="b" anchorCtr="0"/>
          <a:lstStyle>
            <a:lvl1pPr algn="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5376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FA45D-D1F8-4439-BAB6-A1EAB38A79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415" y="5570998"/>
            <a:ext cx="11562935" cy="504823"/>
          </a:xfrm>
        </p:spPr>
        <p:txBody>
          <a:bodyPr anchor="b" anchorCtr="0"/>
          <a:lstStyle>
            <a:lvl1pPr algn="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4300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FA45D-D1F8-4439-BAB6-A1EAB38A79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415" y="5570998"/>
            <a:ext cx="11562935" cy="504823"/>
          </a:xfrm>
        </p:spPr>
        <p:txBody>
          <a:bodyPr anchor="b" anchorCtr="0"/>
          <a:lstStyle>
            <a:lvl1pPr algn="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604052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FA45D-D1F8-4439-BAB6-A1EAB38A79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4415" y="5570998"/>
            <a:ext cx="11562935" cy="504823"/>
          </a:xfrm>
        </p:spPr>
        <p:txBody>
          <a:bodyPr anchor="b" anchorCtr="0"/>
          <a:lstStyle>
            <a:lvl1pPr algn="r">
              <a:spcBef>
                <a:spcPts val="0"/>
              </a:spcBef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84327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191F-481E-48E9-BB9A-369A67A7362D}" type="datetime1">
              <a:rPr lang="en-US" smtClean="0"/>
              <a:t>8/12/25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4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8/12/25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8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8/12/25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2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8/12/25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6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8/12/25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92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8/12/25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0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8/12/25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4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8/12/25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3.xml"/><Relationship Id="rId7" Type="http://schemas.openxmlformats.org/officeDocument/2006/relationships/image" Target="../media/image2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798D8-5590-9FEB-6EBF-6F519EC41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1340" y="232229"/>
            <a:ext cx="5657220" cy="380683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VN" sz="4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 CẬN ĐAU VÙNG CHẬU MÃN TÍNH VỀ GÓC NHÌN PHỤ KHOA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A35228-F9B8-3AE1-45DF-5584C42B0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0356" y="5296811"/>
            <a:ext cx="4794820" cy="602949"/>
          </a:xfrm>
        </p:spPr>
        <p:txBody>
          <a:bodyPr>
            <a:normAutofit/>
          </a:bodyPr>
          <a:lstStyle/>
          <a:p>
            <a:r>
              <a:rPr lang="en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TS.BS.TRẦN THỊ NHẬT VY</a:t>
            </a:r>
          </a:p>
        </p:txBody>
      </p:sp>
      <p:pic>
        <p:nvPicPr>
          <p:cNvPr id="4" name="Picture 3" descr="Colorized light photo effects">
            <a:extLst>
              <a:ext uri="{FF2B5EF4-FFF2-40B4-BE49-F238E27FC236}">
                <a16:creationId xmlns:a16="http://schemas.microsoft.com/office/drawing/2014/main" id="{ED50F97E-8D60-5987-A785-8C29C38857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78" r="33241" b="-1"/>
          <a:stretch/>
        </p:blipFill>
        <p:spPr>
          <a:xfrm>
            <a:off x="6824" y="10"/>
            <a:ext cx="56692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01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F0FF-8159-A7DB-C2EC-F2D917A07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        </a:t>
            </a:r>
            <a:br>
              <a:rPr lang="en-US" kern="1200">
                <a:latin typeface="+mj-lt"/>
                <a:ea typeface="+mj-ea"/>
                <a:cs typeface="+mj-cs"/>
              </a:rPr>
            </a:br>
            <a:r>
              <a:rPr lang="en-US" kern="1200">
                <a:latin typeface="+mj-lt"/>
                <a:ea typeface="+mj-ea"/>
                <a:cs typeface="+mj-cs"/>
              </a:rPr>
              <a:t>    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B97E3C3D-682E-4A47-90B5-AB312AB7A2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25423"/>
              </p:ext>
            </p:extLst>
          </p:nvPr>
        </p:nvGraphicFramePr>
        <p:xfrm>
          <a:off x="5424406" y="232475"/>
          <a:ext cx="6400801" cy="6385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E35C0C73-2C93-D0BA-AD68-DC165842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72E1BA6-7FF8-48DD-A385-E768441052FF}" type="slidenum">
              <a:rPr lang="vi-VN" smtClean="0"/>
              <a:pPr>
                <a:spcAft>
                  <a:spcPts val="600"/>
                </a:spcAft>
              </a:pPr>
              <a:t>10</a:t>
            </a:fld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E79E08-165E-F338-D14C-54A7A51AFBDA}"/>
              </a:ext>
            </a:extLst>
          </p:cNvPr>
          <p:cNvSpPr txBox="1"/>
          <p:nvPr/>
        </p:nvSpPr>
        <p:spPr bwMode="gray">
          <a:xfrm>
            <a:off x="839788" y="2057400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1600" b="1" kern="1200">
                <a:latin typeface="+mn-lt"/>
                <a:ea typeface="+mn-ea"/>
                <a:cs typeface="+mn-cs"/>
              </a:rPr>
              <a:t>ADENOMYOSIS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85B684-6806-B0A8-C4C5-31DC17AD417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057" r="1" b="19896"/>
          <a:stretch/>
        </p:blipFill>
        <p:spPr>
          <a:xfrm>
            <a:off x="139484" y="457200"/>
            <a:ext cx="5042115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2319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602740F-2306-FB83-1E8D-8A134F724C3D}"/>
              </a:ext>
            </a:extLst>
          </p:cNvPr>
          <p:cNvSpPr txBox="1"/>
          <p:nvPr/>
        </p:nvSpPr>
        <p:spPr bwMode="gray">
          <a:xfrm>
            <a:off x="1908025" y="5647514"/>
            <a:ext cx="8490914" cy="1132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defRPr/>
            </a:pPr>
            <a:r>
              <a:rPr lang="vi-VN" sz="600">
                <a:solidFill>
                  <a:srgbClr val="FFFFFF"/>
                </a:solidFill>
                <a:latin typeface="Arial"/>
                <a:ea typeface="Arial Unicode MS"/>
                <a:cs typeface="Arial"/>
              </a:rPr>
              <a:t>COC, thuốc tránh thai dạng uống kết hợp.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1C1A2F5-A84E-AE4A-0EA9-566C75CB4008}"/>
              </a:ext>
            </a:extLst>
          </p:cNvPr>
          <p:cNvSpPr txBox="1"/>
          <p:nvPr/>
        </p:nvSpPr>
        <p:spPr bwMode="gray">
          <a:xfrm>
            <a:off x="356461" y="988073"/>
            <a:ext cx="11577234" cy="11616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514406">
              <a:spcBef>
                <a:spcPts val="675"/>
              </a:spcBef>
              <a:spcAft>
                <a:spcPts val="338"/>
              </a:spcAft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NMTC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BTC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TC,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mãn</a:t>
            </a:r>
            <a:r>
              <a:rPr lang="en-GB" dirty="0"/>
              <a:t>.</a:t>
            </a:r>
          </a:p>
          <a:p>
            <a:endParaRPr lang="vi-VN" dirty="0" err="1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D8FE79A6-894D-F230-A4AD-2F03CC6851DB}"/>
              </a:ext>
            </a:extLst>
          </p:cNvPr>
          <p:cNvSpPr txBox="1">
            <a:spLocks/>
          </p:cNvSpPr>
          <p:nvPr/>
        </p:nvSpPr>
        <p:spPr>
          <a:xfrm>
            <a:off x="606630" y="2534643"/>
            <a:ext cx="4536888" cy="3759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514406" rtl="0" eaLnBrk="1" latinLnBrk="0" hangingPunct="1">
              <a:spcBef>
                <a:spcPts val="675"/>
              </a:spcBef>
              <a:spcAft>
                <a:spcPts val="338"/>
              </a:spcAft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892" indent="-151892" algn="l" defTabSz="514406" rtl="0" eaLnBrk="1" latinLnBrk="0" hangingPunct="1">
              <a:spcBef>
                <a:spcPts val="169"/>
              </a:spcBef>
              <a:spcAft>
                <a:spcPts val="338"/>
              </a:spcAft>
              <a:buFontTx/>
              <a:buBlip>
                <a:blip r:embed="rId3"/>
              </a:buBlip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3784" indent="-151892" algn="l" defTabSz="514406" rtl="0" eaLnBrk="1" latinLnBrk="0" hangingPunct="1">
              <a:spcBef>
                <a:spcPts val="169"/>
              </a:spcBef>
              <a:spcAft>
                <a:spcPts val="338"/>
              </a:spcAft>
              <a:buFontTx/>
              <a:buBlip>
                <a:blip r:embed="rId4"/>
              </a:buBlip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5675" indent="-151892" algn="l" defTabSz="514406" rtl="0" eaLnBrk="1" latinLnBrk="0" hangingPunct="1">
              <a:spcBef>
                <a:spcPts val="169"/>
              </a:spcBef>
              <a:spcAft>
                <a:spcPts val="338"/>
              </a:spcAft>
              <a:buFontTx/>
              <a:buBlip>
                <a:blip r:embed="rId5"/>
              </a:buBlip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7566" indent="-151892" algn="l" defTabSz="514406" rtl="0" eaLnBrk="1" latinLnBrk="0" hangingPunct="1">
              <a:spcBef>
                <a:spcPts val="169"/>
              </a:spcBef>
              <a:spcAft>
                <a:spcPts val="338"/>
              </a:spcAft>
              <a:buFontTx/>
              <a:buBlip>
                <a:blip r:embed="rId6"/>
              </a:buBlip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7566" indent="-151892" algn="l" defTabSz="514406" rtl="0" eaLnBrk="1" latinLnBrk="0" hangingPunct="1">
              <a:spcBef>
                <a:spcPts val="169"/>
              </a:spcBef>
              <a:spcAft>
                <a:spcPts val="338"/>
              </a:spcAft>
              <a:buFontTx/>
              <a:buBlip>
                <a:blip r:embed="rId6"/>
              </a:buBlip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07566" indent="-151892" algn="l" defTabSz="514406" rtl="0" eaLnBrk="1" latinLnBrk="0" hangingPunct="1">
              <a:spcBef>
                <a:spcPts val="169"/>
              </a:spcBef>
              <a:spcAft>
                <a:spcPts val="338"/>
              </a:spcAft>
              <a:buFontTx/>
              <a:buBlip>
                <a:blip r:embed="rId6"/>
              </a:buBlip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7566" indent="-151892" algn="l" defTabSz="514406" rtl="0" eaLnBrk="1" latinLnBrk="0" hangingPunct="1">
              <a:spcBef>
                <a:spcPts val="169"/>
              </a:spcBef>
              <a:spcAft>
                <a:spcPts val="338"/>
              </a:spcAft>
              <a:buFontTx/>
              <a:buBlip>
                <a:blip r:embed="rId6"/>
              </a:buBlip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7566" indent="-151892" algn="l" defTabSz="514406" rtl="0" eaLnBrk="1" latinLnBrk="0" hangingPunct="1">
              <a:spcBef>
                <a:spcPts val="169"/>
              </a:spcBef>
              <a:spcAft>
                <a:spcPts val="338"/>
              </a:spcAft>
              <a:buFontTx/>
              <a:buBlip>
                <a:blip r:embed="rId6"/>
              </a:buBlip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rgbClr val="FFFF00"/>
              </a:solidFill>
            </a:endParaRP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LNMTC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ở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 pelvic peritoneal endometriosis) 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LNMTC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(Ovarian endometriomas)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LNMTC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 Deeply infiltrating endometriosis)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LNMTC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 Bệnh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TC, Adenomyosis ) </a:t>
            </a:r>
          </a:p>
          <a:p>
            <a:endParaRPr lang="en-US" sz="1800"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0F9FFC8F-1342-F65C-6E1B-FEF889007100}"/>
              </a:ext>
            </a:extLst>
          </p:cNvPr>
          <p:cNvSpPr txBox="1">
            <a:spLocks/>
          </p:cNvSpPr>
          <p:nvPr/>
        </p:nvSpPr>
        <p:spPr>
          <a:xfrm>
            <a:off x="356461" y="2019108"/>
            <a:ext cx="8272212" cy="1013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514406" rtl="0" eaLnBrk="1" latinLnBrk="0" hangingPunct="1">
              <a:spcBef>
                <a:spcPct val="0"/>
              </a:spcBef>
              <a:buNone/>
              <a:defRPr sz="2100" b="1" kern="1200">
                <a:solidFill>
                  <a:schemeClr val="accent1"/>
                </a:solidFill>
                <a:latin typeface="Arial (Body)"/>
                <a:ea typeface="+mj-ea"/>
                <a:cs typeface="+mj-cs"/>
              </a:defRPr>
            </a:lvl1pPr>
          </a:lstStyle>
          <a:p>
            <a:r>
              <a:rPr lang="en-US" dirty="0"/>
              <a:t>CÁC DẠNG LÂM SÀNG</a:t>
            </a:r>
          </a:p>
        </p:txBody>
      </p:sp>
      <p:pic>
        <p:nvPicPr>
          <p:cNvPr id="41" name="Content Placeholder 3" descr="endometrioma">
            <a:extLst>
              <a:ext uri="{FF2B5EF4-FFF2-40B4-BE49-F238E27FC236}">
                <a16:creationId xmlns:a16="http://schemas.microsoft.com/office/drawing/2014/main" id="{D5A8E9AD-AD58-A5EE-5376-7A893368064E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 bwMode="auto">
          <a:xfrm>
            <a:off x="5521695" y="1811245"/>
            <a:ext cx="3640816" cy="21421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2" name="Picture 6" descr="C:\Users\MDM new\Pictures\Neue medizinische Bilder\Endometriosis\Peritoneal endometriosis\Image_010.bmp">
            <a:extLst>
              <a:ext uri="{FF2B5EF4-FFF2-40B4-BE49-F238E27FC236}">
                <a16:creationId xmlns:a16="http://schemas.microsoft.com/office/drawing/2014/main" id="{C57AED98-11D5-D00B-9449-1CEA74ABB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677" y="4038280"/>
            <a:ext cx="3651834" cy="214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F185DA1-49C0-731C-E1E1-C695C256C038}"/>
              </a:ext>
            </a:extLst>
          </p:cNvPr>
          <p:cNvSpPr txBox="1"/>
          <p:nvPr/>
        </p:nvSpPr>
        <p:spPr bwMode="gray">
          <a:xfrm>
            <a:off x="6418729" y="3039035"/>
            <a:ext cx="91440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vi-VN" dirty="0" err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6F0D03-4233-C4A0-BC3D-E7C41C66E49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2812" r="51990"/>
          <a:stretch/>
        </p:blipFill>
        <p:spPr>
          <a:xfrm>
            <a:off x="9540688" y="1811246"/>
            <a:ext cx="2294851" cy="4369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1B46B6-FC55-B61F-1F10-0CF1E35CE844}"/>
              </a:ext>
            </a:extLst>
          </p:cNvPr>
          <p:cNvSpPr txBox="1"/>
          <p:nvPr/>
        </p:nvSpPr>
        <p:spPr>
          <a:xfrm>
            <a:off x="-239497" y="-299706"/>
            <a:ext cx="7663530" cy="1252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4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VN" sz="4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ẠC NỘI MẠC TỬ CUNG</a:t>
            </a:r>
            <a:endParaRPr lang="en-VN" sz="4400" dirty="0"/>
          </a:p>
        </p:txBody>
      </p:sp>
    </p:spTree>
    <p:extLst>
      <p:ext uri="{BB962C8B-B14F-4D97-AF65-F5344CB8AC3E}">
        <p14:creationId xmlns:p14="http://schemas.microsoft.com/office/powerpoint/2010/main" val="269391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tart">
            <a:extLst>
              <a:ext uri="{FF2B5EF4-FFF2-40B4-BE49-F238E27FC236}">
                <a16:creationId xmlns:a16="http://schemas.microsoft.com/office/drawing/2014/main" id="{E4FDCE78-D45E-CED3-D0C2-D52616607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1" y="222170"/>
            <a:ext cx="11127783" cy="651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7">
            <a:extLst>
              <a:ext uri="{FF2B5EF4-FFF2-40B4-BE49-F238E27FC236}">
                <a16:creationId xmlns:a16="http://schemas.microsoft.com/office/drawing/2014/main" id="{E357B22A-ECC3-4A1A-3DE9-099EBBF31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4" y="5751514"/>
            <a:ext cx="464978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36000" rIns="90000" bIns="36000" anchor="b">
            <a:spAutoFit/>
          </a:bodyPr>
          <a:lstStyle>
            <a:lvl1pPr marL="273050" indent="-273050">
              <a:defRPr sz="3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Clr>
                <a:srgbClr val="4D4D4D"/>
              </a:buClr>
            </a:pPr>
            <a:r>
              <a:rPr lang="en-GB" altLang="en-US" sz="900" b="0">
                <a:solidFill>
                  <a:schemeClr val="bg1"/>
                </a:solidFill>
                <a:sym typeface="Gill Sans"/>
              </a:rPr>
              <a:t>*Figure adapted from Sinaii et al, 2008.</a:t>
            </a:r>
          </a:p>
          <a:p>
            <a:pPr algn="r" eaLnBrk="1" hangingPunct="1">
              <a:buClr>
                <a:srgbClr val="4D4D4D"/>
              </a:buClr>
              <a:buFontTx/>
              <a:buChar char="•"/>
            </a:pPr>
            <a:endParaRPr lang="en-GB" altLang="en-US" sz="900" b="0">
              <a:solidFill>
                <a:schemeClr val="bg1"/>
              </a:solidFill>
              <a:sym typeface="Gill Sans"/>
            </a:endParaRPr>
          </a:p>
          <a:p>
            <a:pPr algn="r" eaLnBrk="1" hangingPunct="1">
              <a:buClr>
                <a:srgbClr val="4D4D4D"/>
              </a:buClr>
              <a:buFontTx/>
              <a:buAutoNum type="arabicPeriod"/>
            </a:pPr>
            <a:r>
              <a:rPr lang="en-GB" altLang="en-US" sz="900" b="0">
                <a:solidFill>
                  <a:schemeClr val="bg1"/>
                </a:solidFill>
                <a:sym typeface="Gill Sans"/>
              </a:rPr>
              <a:t>Sinaii N et al. Fertil Steril 2008; 89(3): 538–545.</a:t>
            </a:r>
          </a:p>
          <a:p>
            <a:pPr algn="r" eaLnBrk="1" hangingPunct="1">
              <a:buClr>
                <a:srgbClr val="4D4D4D"/>
              </a:buClr>
              <a:buFontTx/>
              <a:buAutoNum type="arabicPeriod"/>
            </a:pPr>
            <a:r>
              <a:rPr lang="en-GB" altLang="en-US" sz="900" b="0">
                <a:solidFill>
                  <a:schemeClr val="bg1"/>
                </a:solidFill>
                <a:sym typeface="Gill Sans"/>
              </a:rPr>
              <a:t>Mahmood TA and Templeton A. </a:t>
            </a:r>
            <a:r>
              <a:rPr lang="pt-BR" altLang="en-US" sz="900" b="0">
                <a:solidFill>
                  <a:schemeClr val="bg1"/>
                </a:solidFill>
                <a:sym typeface="Gill Sans"/>
              </a:rPr>
              <a:t>Hum Reprod 1991; 6(4): 544–549.</a:t>
            </a:r>
          </a:p>
          <a:p>
            <a:pPr algn="r" eaLnBrk="1" hangingPunct="1">
              <a:buClr>
                <a:srgbClr val="4D4D4D"/>
              </a:buClr>
              <a:buFontTx/>
              <a:buAutoNum type="arabicPeriod"/>
            </a:pPr>
            <a:r>
              <a:rPr lang="en-GB" altLang="en-US" sz="900" b="0">
                <a:solidFill>
                  <a:schemeClr val="bg1"/>
                </a:solidFill>
                <a:sym typeface="Gill Sans"/>
              </a:rPr>
              <a:t>Gruppo Italiano per lo Studio dell</a:t>
            </a:r>
            <a:r>
              <a:rPr lang="en-GB" altLang="it-IT" sz="900" b="0">
                <a:solidFill>
                  <a:schemeClr val="bg1"/>
                </a:solidFill>
                <a:sym typeface="Gill Sans"/>
              </a:rPr>
              <a:t>’</a:t>
            </a:r>
            <a:r>
              <a:rPr lang="en-GB" altLang="en-US" sz="900" b="0">
                <a:solidFill>
                  <a:schemeClr val="bg1"/>
                </a:solidFill>
                <a:sym typeface="Gill Sans"/>
              </a:rPr>
              <a:t>Endometriosi. </a:t>
            </a:r>
            <a:r>
              <a:rPr lang="it-IT" altLang="en-US" sz="900" b="0">
                <a:solidFill>
                  <a:schemeClr val="bg1"/>
                </a:solidFill>
                <a:sym typeface="Gill Sans"/>
              </a:rPr>
              <a:t>Hum Reprod 2001; 16(12): 2668–2671.</a:t>
            </a:r>
            <a:endParaRPr lang="en-GB" altLang="en-US" sz="900" b="0">
              <a:solidFill>
                <a:schemeClr val="bg1"/>
              </a:solidFill>
              <a:sym typeface="Gill Sans"/>
            </a:endParaRPr>
          </a:p>
        </p:txBody>
      </p:sp>
      <p:sp>
        <p:nvSpPr>
          <p:cNvPr id="16388" name="Foliennummernplatzhalter 1">
            <a:extLst>
              <a:ext uri="{FF2B5EF4-FFF2-40B4-BE49-F238E27FC236}">
                <a16:creationId xmlns:a16="http://schemas.microsoft.com/office/drawing/2014/main" id="{2388D9FF-249D-2017-BE94-8A54077D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763000" y="66294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b="0" i="0" kern="1200">
                <a:solidFill>
                  <a:srgbClr val="A7A9AC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3000" b="1" 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3000" b="1" 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3000" b="1" 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3000" b="1" i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CADF029B-75A1-4085-AC76-2634AC984F2E}" type="slidenum">
              <a:rPr lang="en-US" altLang="vi-VN" smtClean="0"/>
              <a:pPr/>
              <a:t>12</a:t>
            </a:fld>
            <a:endParaRPr lang="en-US" altLang="en-US"/>
          </a:p>
        </p:txBody>
      </p:sp>
      <p:pic>
        <p:nvPicPr>
          <p:cNvPr id="35843" name="Picture 3" descr="01">
            <a:extLst>
              <a:ext uri="{FF2B5EF4-FFF2-40B4-BE49-F238E27FC236}">
                <a16:creationId xmlns:a16="http://schemas.microsoft.com/office/drawing/2014/main" id="{73F83846-7DD3-0492-70FA-DF2FC6E3C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9" t="54190" b="21643"/>
          <a:stretch>
            <a:fillRect/>
          </a:stretch>
        </p:blipFill>
        <p:spPr bwMode="auto">
          <a:xfrm>
            <a:off x="8401050" y="3716338"/>
            <a:ext cx="22669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02">
            <a:extLst>
              <a:ext uri="{FF2B5EF4-FFF2-40B4-BE49-F238E27FC236}">
                <a16:creationId xmlns:a16="http://schemas.microsoft.com/office/drawing/2014/main" id="{B9CADD6F-1E7A-0086-AFCB-AD1EEF543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2" t="58403" r="21407" b="22708"/>
          <a:stretch>
            <a:fillRect/>
          </a:stretch>
        </p:blipFill>
        <p:spPr bwMode="auto">
          <a:xfrm>
            <a:off x="3935413" y="4005263"/>
            <a:ext cx="4775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03">
            <a:extLst>
              <a:ext uri="{FF2B5EF4-FFF2-40B4-BE49-F238E27FC236}">
                <a16:creationId xmlns:a16="http://schemas.microsoft.com/office/drawing/2014/main" id="{C44D8A86-63B1-51F2-F2E2-7DE60549D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55" r="80711" b="22708"/>
          <a:stretch>
            <a:fillRect/>
          </a:stretch>
        </p:blipFill>
        <p:spPr bwMode="auto">
          <a:xfrm>
            <a:off x="1524001" y="3789363"/>
            <a:ext cx="17637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04">
            <a:extLst>
              <a:ext uri="{FF2B5EF4-FFF2-40B4-BE49-F238E27FC236}">
                <a16:creationId xmlns:a16="http://schemas.microsoft.com/office/drawing/2014/main" id="{D16CCAB0-6374-7DD3-EFA0-E220694E8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57"/>
          <a:stretch>
            <a:fillRect/>
          </a:stretch>
        </p:blipFill>
        <p:spPr bwMode="auto">
          <a:xfrm>
            <a:off x="2062817" y="5326245"/>
            <a:ext cx="8417859" cy="136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girls">
            <a:extLst>
              <a:ext uri="{FF2B5EF4-FFF2-40B4-BE49-F238E27FC236}">
                <a16:creationId xmlns:a16="http://schemas.microsoft.com/office/drawing/2014/main" id="{74E602ED-610A-3244-675D-84ED2A2A3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8" t="25856" r="23230" b="52107"/>
          <a:stretch>
            <a:fillRect/>
          </a:stretch>
        </p:blipFill>
        <p:spPr bwMode="auto">
          <a:xfrm>
            <a:off x="3648075" y="1773238"/>
            <a:ext cx="48958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8">
            <a:extLst>
              <a:ext uri="{FF2B5EF4-FFF2-40B4-BE49-F238E27FC236}">
                <a16:creationId xmlns:a16="http://schemas.microsoft.com/office/drawing/2014/main" id="{AAFB7AD2-E274-0A4A-BB21-D9933A74F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963" y="654051"/>
            <a:ext cx="5422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>
              <a:spcBef>
                <a:spcPct val="50000"/>
              </a:spcBef>
              <a:buBlip>
                <a:blip r:embed="rId9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Blip>
                <a:blip r:embed="rId10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Blip>
                <a:blip r:embed="rId11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4F1850"/>
                </a:solidFill>
              </a:rPr>
              <a:t>1 trong 10 phụ nữ bị LNMTC trong suốt giai đoạn sinh sản của họ</a:t>
            </a:r>
            <a:endParaRPr lang="de-DE" altLang="en-US" sz="2400">
              <a:solidFill>
                <a:srgbClr val="4F1850"/>
              </a:solidFill>
            </a:endParaRPr>
          </a:p>
        </p:txBody>
      </p:sp>
      <p:pic>
        <p:nvPicPr>
          <p:cNvPr id="35849" name="Picture 9" descr="Girl_Highlight">
            <a:extLst>
              <a:ext uri="{FF2B5EF4-FFF2-40B4-BE49-F238E27FC236}">
                <a16:creationId xmlns:a16="http://schemas.microsoft.com/office/drawing/2014/main" id="{8AC7DB9D-6C05-76CC-48AA-C17E76858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4" t="25856" r="58664" b="53148"/>
          <a:stretch>
            <a:fillRect/>
          </a:stretch>
        </p:blipFill>
        <p:spPr bwMode="auto">
          <a:xfrm>
            <a:off x="4511676" y="1773238"/>
            <a:ext cx="7921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Text Box 6">
            <a:extLst>
              <a:ext uri="{FF2B5EF4-FFF2-40B4-BE49-F238E27FC236}">
                <a16:creationId xmlns:a16="http://schemas.microsoft.com/office/drawing/2014/main" id="{38A72807-ED04-1B36-52A3-C09C2C57E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901" y="5905582"/>
            <a:ext cx="36750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36000" rIns="90000" bIns="36000" anchor="b">
            <a:spAutoFit/>
          </a:bodyPr>
          <a:lstStyle>
            <a:lvl1pPr algn="l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>
              <a:spcBef>
                <a:spcPct val="50000"/>
              </a:spcBef>
              <a:buBlip>
                <a:blip r:embed="rId9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Blip>
                <a:blip r:embed="rId10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Blip>
                <a:blip r:embed="rId11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969696"/>
              </a:buClr>
            </a:pPr>
            <a:r>
              <a:rPr lang="en-US" altLang="en-US" sz="900" dirty="0" err="1">
                <a:solidFill>
                  <a:srgbClr val="FFFFFF"/>
                </a:solidFill>
              </a:rPr>
              <a:t>Crosignani</a:t>
            </a:r>
            <a:r>
              <a:rPr lang="en-US" altLang="en-US" sz="900" dirty="0">
                <a:solidFill>
                  <a:srgbClr val="FFFFFF"/>
                </a:solidFill>
              </a:rPr>
              <a:t> P et al. Hum </a:t>
            </a:r>
            <a:r>
              <a:rPr lang="en-US" altLang="en-US" sz="900" dirty="0" err="1">
                <a:solidFill>
                  <a:srgbClr val="FFFFFF"/>
                </a:solidFill>
              </a:rPr>
              <a:t>Reprod</a:t>
            </a:r>
            <a:r>
              <a:rPr lang="en-US" altLang="en-US" sz="900" dirty="0">
                <a:solidFill>
                  <a:srgbClr val="FFFFFF"/>
                </a:solidFill>
              </a:rPr>
              <a:t> Update 2006; 12(2): 179–189. </a:t>
            </a:r>
            <a:endParaRPr lang="de-DE" altLang="en-US" sz="900" dirty="0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0C1A31-72CD-F7C0-C95A-1F75ACD34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878" y="1460268"/>
            <a:ext cx="9887919" cy="4172756"/>
          </a:xfrm>
          <a:prstGeom prst="rect">
            <a:avLst/>
          </a:prstGeom>
          <a:solidFill>
            <a:srgbClr val="7677B8"/>
          </a:solidFill>
          <a:ln>
            <a:noFill/>
          </a:ln>
          <a:effectLst>
            <a:prstShdw prst="shdw17" dist="17961" dir="2700000">
              <a:srgbClr val="47476E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 sz="3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 b="1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7DF4F7C-67D2-BDED-F13D-011905F4A094}"/>
              </a:ext>
            </a:extLst>
          </p:cNvPr>
          <p:cNvGrpSpPr>
            <a:grpSpLocks/>
          </p:cNvGrpSpPr>
          <p:nvPr/>
        </p:nvGrpSpPr>
        <p:grpSpPr bwMode="auto">
          <a:xfrm>
            <a:off x="1963645" y="1756686"/>
            <a:ext cx="3675063" cy="3238500"/>
            <a:chOff x="421926" y="1414624"/>
            <a:chExt cx="3675061" cy="3238339"/>
          </a:xfrm>
        </p:grpSpPr>
        <p:pic>
          <p:nvPicPr>
            <p:cNvPr id="13" name="Picture 12" descr="Pelvis">
              <a:extLst>
                <a:ext uri="{FF2B5EF4-FFF2-40B4-BE49-F238E27FC236}">
                  <a16:creationId xmlns:a16="http://schemas.microsoft.com/office/drawing/2014/main" id="{551177EB-FE6D-5D69-11C4-E1F6A6B752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969614" y="2071168"/>
              <a:ext cx="2374432" cy="25817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34" name="TextBox 1">
              <a:extLst>
                <a:ext uri="{FF2B5EF4-FFF2-40B4-BE49-F238E27FC236}">
                  <a16:creationId xmlns:a16="http://schemas.microsoft.com/office/drawing/2014/main" id="{918BF052-6DC0-F42C-A410-C434E8A9CA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926" y="1414624"/>
              <a:ext cx="3675061" cy="523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 i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000" b="1" i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000" b="1" i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000" b="1" i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000" b="1" i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 b="1" i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 b="1" i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 b="1" i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000" b="1" i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 b="0" i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Đau</a:t>
              </a:r>
              <a:r>
                <a:rPr lang="en-US" altLang="en-US" sz="1600" b="0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b="0" i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1600" b="0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b="0" i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altLang="en-US" sz="1600" b="0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b="0" i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altLang="en-US" sz="1600" b="0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b="0" i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altLang="en-US" sz="1600" b="0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b="0" i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gặp</a:t>
              </a:r>
              <a:r>
                <a:rPr lang="en-US" altLang="en-US" sz="1600" b="0" i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600" b="0" i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endParaRPr lang="en-US" altLang="en-US" sz="1600" b="0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2" name="Group 42">
            <a:extLst>
              <a:ext uri="{FF2B5EF4-FFF2-40B4-BE49-F238E27FC236}">
                <a16:creationId xmlns:a16="http://schemas.microsoft.com/office/drawing/2014/main" id="{04C525D8-DDB9-88D4-B0CB-DEAB36E65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120477"/>
              </p:ext>
            </p:extLst>
          </p:nvPr>
        </p:nvGraphicFramePr>
        <p:xfrm>
          <a:off x="6281222" y="1747160"/>
          <a:ext cx="4552094" cy="3650570"/>
        </p:xfrm>
        <a:graphic>
          <a:graphicData uri="http://schemas.openxmlformats.org/drawingml/2006/table">
            <a:tbl>
              <a:tblPr/>
              <a:tblGrid>
                <a:gridCol w="3351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05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Triệu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chứng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gợi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ý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chẩn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đoán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*</a:t>
                      </a:r>
                    </a:p>
                  </a:txBody>
                  <a:tcPr marL="91467" marR="91467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%*</a:t>
                      </a:r>
                    </a:p>
                  </a:txBody>
                  <a:tcPr marL="91467" marR="91467"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05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Thống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kinh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67" marR="91467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78.7</a:t>
                      </a:r>
                    </a:p>
                  </a:txBody>
                  <a:tcPr marL="91467" marR="91467"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05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Đau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vùng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chậu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67" marR="91467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69.4</a:t>
                      </a:r>
                    </a:p>
                  </a:txBody>
                  <a:tcPr marL="91467" marR="91467"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05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Đau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khi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giao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hợp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67" marR="91467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44.9</a:t>
                      </a:r>
                    </a:p>
                  </a:txBody>
                  <a:tcPr marL="91467" marR="91467"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05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Rối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loạn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tiêu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hóa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67" marR="91467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36.4</a:t>
                      </a:r>
                    </a:p>
                  </a:txBody>
                  <a:tcPr marL="91467" marR="91467"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05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Đau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bụng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67" marR="91467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29.0</a:t>
                      </a:r>
                    </a:p>
                  </a:txBody>
                  <a:tcPr marL="91467" marR="91467"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05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Vô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sinh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67" marR="91467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26.2</a:t>
                      </a:r>
                    </a:p>
                  </a:txBody>
                  <a:tcPr marL="91467" marR="91467"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05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Khối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u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buồng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trứng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67" marR="91467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19.5</a:t>
                      </a:r>
                    </a:p>
                  </a:txBody>
                  <a:tcPr marL="91467" marR="91467"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05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Tiểu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khó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67" marR="91467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9.9</a:t>
                      </a:r>
                    </a:p>
                  </a:txBody>
                  <a:tcPr marL="91467" marR="91467"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05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Rối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loạn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tiết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niệu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khác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67" marR="91467" marT="45725" marB="45725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6.2</a:t>
                      </a:r>
                    </a:p>
                  </a:txBody>
                  <a:tcPr marL="91467" marR="91467" marT="45725" marB="45725" horzOverflow="overflow">
                    <a:lnL>
                      <a:noFill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7459" y="91998"/>
            <a:ext cx="11515240" cy="1304774"/>
          </a:xfrm>
        </p:spPr>
        <p:txBody>
          <a:bodyPr>
            <a:noAutofit/>
          </a:bodyPr>
          <a:lstStyle/>
          <a:p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gánh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nhân</a:t>
            </a:r>
            <a:r>
              <a:rPr lang="en-GB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1–5</a:t>
            </a:r>
            <a:endParaRPr lang="en-US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DC9402-4073-4081-9E98-C33F787AB2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6851" y="5932919"/>
            <a:ext cx="8672201" cy="50482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1. Levy AR et al. J </a:t>
            </a:r>
            <a:r>
              <a:rPr lang="en-GB" dirty="0" err="1"/>
              <a:t>Obstet</a:t>
            </a:r>
            <a:r>
              <a:rPr lang="en-GB" dirty="0"/>
              <a:t> </a:t>
            </a:r>
            <a:r>
              <a:rPr lang="en-GB" dirty="0" err="1"/>
              <a:t>Gynaecol</a:t>
            </a:r>
            <a:r>
              <a:rPr lang="en-GB" dirty="0"/>
              <a:t> Can 2011; 33: 830–837; 2. </a:t>
            </a:r>
            <a:r>
              <a:rPr lang="en-GB" dirty="0" err="1"/>
              <a:t>Nnoaham</a:t>
            </a:r>
            <a:r>
              <a:rPr lang="en-GB" dirty="0"/>
              <a:t> KE et al. </a:t>
            </a:r>
            <a:r>
              <a:rPr lang="en-GB" dirty="0" err="1"/>
              <a:t>Fertil</a:t>
            </a:r>
            <a:r>
              <a:rPr lang="en-GB" dirty="0"/>
              <a:t> </a:t>
            </a:r>
            <a:r>
              <a:rPr lang="en-GB" dirty="0" err="1"/>
              <a:t>Steril</a:t>
            </a:r>
            <a:r>
              <a:rPr lang="en-GB" dirty="0"/>
              <a:t> 2011; 95: 366–373; </a:t>
            </a:r>
            <a:br>
              <a:rPr lang="en-GB" dirty="0"/>
            </a:br>
            <a:r>
              <a:rPr lang="en-GB" dirty="0"/>
              <a:t>3. </a:t>
            </a:r>
            <a:r>
              <a:rPr lang="en-GB" dirty="0" err="1"/>
              <a:t>Bernuit</a:t>
            </a:r>
            <a:r>
              <a:rPr lang="en-GB" dirty="0"/>
              <a:t> D et al. J </a:t>
            </a:r>
            <a:r>
              <a:rPr lang="en-GB" dirty="0" err="1"/>
              <a:t>Endometr</a:t>
            </a:r>
            <a:r>
              <a:rPr lang="en-GB" dirty="0"/>
              <a:t> Pelvic Pain </a:t>
            </a:r>
            <a:r>
              <a:rPr lang="en-GB" dirty="0" err="1"/>
              <a:t>Disord</a:t>
            </a:r>
            <a:r>
              <a:rPr lang="en-GB" dirty="0"/>
              <a:t> 2011; 3: 73–85; 4. </a:t>
            </a:r>
            <a:r>
              <a:rPr lang="en-GB" dirty="0" err="1"/>
              <a:t>Fourquet</a:t>
            </a:r>
            <a:r>
              <a:rPr lang="en-GB" dirty="0"/>
              <a:t> J et al. </a:t>
            </a:r>
            <a:r>
              <a:rPr lang="en-GB" dirty="0" err="1"/>
              <a:t>Fertil</a:t>
            </a:r>
            <a:r>
              <a:rPr lang="en-GB" dirty="0"/>
              <a:t> </a:t>
            </a:r>
            <a:r>
              <a:rPr lang="en-GB" dirty="0" err="1"/>
              <a:t>Steril</a:t>
            </a:r>
            <a:r>
              <a:rPr lang="en-GB" dirty="0"/>
              <a:t> 2011; 96: 107–112; 5. </a:t>
            </a:r>
            <a:r>
              <a:rPr lang="en-GB" dirty="0" err="1"/>
              <a:t>Simoens</a:t>
            </a:r>
            <a:r>
              <a:rPr lang="en-GB" dirty="0"/>
              <a:t> S et al. Hum </a:t>
            </a:r>
            <a:r>
              <a:rPr lang="en-GB" dirty="0" err="1"/>
              <a:t>Reprod</a:t>
            </a:r>
            <a:r>
              <a:rPr lang="en-GB" dirty="0"/>
              <a:t> 2012; 27: 1292–1299; </a:t>
            </a:r>
            <a:br>
              <a:rPr lang="en-GB" dirty="0"/>
            </a:br>
            <a:r>
              <a:rPr lang="en-GB" dirty="0"/>
              <a:t>6. National Institute for Health and Care Excellence 2017. Available at: https://www.nice.org.uk/guidance/ng73/chapter/Recommendations [Accessed July 2018]; </a:t>
            </a:r>
            <a:br>
              <a:rPr lang="en-GB" dirty="0"/>
            </a:br>
            <a:r>
              <a:rPr lang="en-GB" dirty="0"/>
              <a:t>7. </a:t>
            </a:r>
            <a:r>
              <a:rPr lang="en-GB" dirty="0" err="1"/>
              <a:t>Nnoaham</a:t>
            </a:r>
            <a:r>
              <a:rPr lang="en-GB" dirty="0"/>
              <a:t> KE et al. </a:t>
            </a:r>
            <a:r>
              <a:rPr lang="en-GB" dirty="0" err="1"/>
              <a:t>Fertil</a:t>
            </a:r>
            <a:r>
              <a:rPr lang="en-GB" dirty="0"/>
              <a:t> </a:t>
            </a:r>
            <a:r>
              <a:rPr lang="en-GB" dirty="0" err="1"/>
              <a:t>Steril</a:t>
            </a:r>
            <a:r>
              <a:rPr lang="en-GB" dirty="0"/>
              <a:t> 2012; 98: 702–712.e6.</a:t>
            </a: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C629597E-D514-437A-BFEA-B223ED945DBB}"/>
              </a:ext>
            </a:extLst>
          </p:cNvPr>
          <p:cNvSpPr/>
          <p:nvPr/>
        </p:nvSpPr>
        <p:spPr bwMode="gray">
          <a:xfrm>
            <a:off x="4862739" y="2904366"/>
            <a:ext cx="1386629" cy="1143293"/>
          </a:xfrm>
          <a:custGeom>
            <a:avLst/>
            <a:gdLst>
              <a:gd name="connsiteX0" fmla="*/ 1234690 w 1848839"/>
              <a:gd name="connsiteY0" fmla="*/ 0 h 1524391"/>
              <a:gd name="connsiteX1" fmla="*/ 1241514 w 1848839"/>
              <a:gd name="connsiteY1" fmla="*/ 1521725 h 1524391"/>
              <a:gd name="connsiteX2" fmla="*/ 6391 w 1848839"/>
              <a:gd name="connsiteY2" fmla="*/ 382137 h 1524391"/>
              <a:gd name="connsiteX3" fmla="*/ 1848839 w 1848839"/>
              <a:gd name="connsiteY3" fmla="*/ 887104 h 152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8839" h="1524391">
                <a:moveTo>
                  <a:pt x="1234690" y="0"/>
                </a:moveTo>
                <a:cubicBezTo>
                  <a:pt x="1340460" y="729018"/>
                  <a:pt x="1446230" y="1458036"/>
                  <a:pt x="1241514" y="1521725"/>
                </a:cubicBezTo>
                <a:cubicBezTo>
                  <a:pt x="1036798" y="1585414"/>
                  <a:pt x="-94830" y="487907"/>
                  <a:pt x="6391" y="382137"/>
                </a:cubicBezTo>
                <a:cubicBezTo>
                  <a:pt x="107612" y="276367"/>
                  <a:pt x="1597493" y="822277"/>
                  <a:pt x="1848839" y="88710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endParaRPr lang="en-GB" sz="135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5" name="Inhaltsplatzhalter 2">
            <a:extLst>
              <a:ext uri="{FF2B5EF4-FFF2-40B4-BE49-F238E27FC236}">
                <a16:creationId xmlns:a16="http://schemas.microsoft.com/office/drawing/2014/main" id="{93793D9F-2503-4BE9-8094-FC1F4B5EDB80}"/>
              </a:ext>
            </a:extLst>
          </p:cNvPr>
          <p:cNvSpPr txBox="1">
            <a:spLocks/>
          </p:cNvSpPr>
          <p:nvPr/>
        </p:nvSpPr>
        <p:spPr bwMode="gray">
          <a:xfrm>
            <a:off x="1851692" y="4169664"/>
            <a:ext cx="2510606" cy="78272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2000" tIns="0" rIns="7200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257169">
              <a:spcBef>
                <a:spcPts val="900"/>
              </a:spcBef>
              <a:spcAft>
                <a:spcPts val="450"/>
              </a:spcAft>
              <a:defRPr/>
            </a:pPr>
            <a:r>
              <a:rPr lang="en-GB" sz="1200" dirty="0" err="1">
                <a:latin typeface="Arial"/>
                <a:cs typeface="Arial"/>
              </a:rPr>
              <a:t>Mất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tính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sáng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tạo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công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việc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nói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chung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lên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đến</a:t>
            </a:r>
            <a:r>
              <a:rPr lang="en-GB" sz="1200" dirty="0">
                <a:latin typeface="Arial"/>
                <a:cs typeface="Arial"/>
              </a:rPr>
              <a:t> 10.8 </a:t>
            </a:r>
            <a:r>
              <a:rPr lang="en-GB" sz="1200" dirty="0" err="1">
                <a:latin typeface="Arial"/>
                <a:cs typeface="Arial"/>
              </a:rPr>
              <a:t>giờ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mỗi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tuần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đối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với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phụ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nữ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bị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lạc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nội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mạc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tử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cung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baseline="30000" dirty="0">
                <a:latin typeface="Arial"/>
                <a:cs typeface="Arial"/>
              </a:rPr>
              <a:t>2</a:t>
            </a:r>
          </a:p>
        </p:txBody>
      </p:sp>
      <p:sp>
        <p:nvSpPr>
          <p:cNvPr id="86" name="Inhaltsplatzhalter 2">
            <a:extLst>
              <a:ext uri="{FF2B5EF4-FFF2-40B4-BE49-F238E27FC236}">
                <a16:creationId xmlns:a16="http://schemas.microsoft.com/office/drawing/2014/main" id="{02CAB73C-E2E6-4335-BFBF-1C41DAB4F16F}"/>
              </a:ext>
            </a:extLst>
          </p:cNvPr>
          <p:cNvSpPr txBox="1">
            <a:spLocks/>
          </p:cNvSpPr>
          <p:nvPr/>
        </p:nvSpPr>
        <p:spPr bwMode="gray">
          <a:xfrm>
            <a:off x="3365327" y="1727782"/>
            <a:ext cx="2679454" cy="612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2000" tIns="0" rIns="7200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>
              <a:spcBef>
                <a:spcPts val="900"/>
              </a:spcBef>
              <a:spcAft>
                <a:spcPts val="450"/>
              </a:spcAft>
              <a:defRPr/>
            </a:pPr>
            <a:r>
              <a:rPr lang="en-GB" sz="1200" dirty="0" err="1">
                <a:latin typeface="Arial"/>
                <a:cs typeface="Arial"/>
              </a:rPr>
              <a:t>Ít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nguy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cơ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gia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tăng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lạc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nội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mạc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tử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cung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với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bắt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đầu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kinh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nguyệt</a:t>
            </a:r>
            <a:r>
              <a:rPr lang="en-GB" sz="1200" dirty="0">
                <a:latin typeface="Arial"/>
                <a:cs typeface="Arial"/>
              </a:rPr>
              <a:t>  </a:t>
            </a:r>
            <a:r>
              <a:rPr lang="en-GB" sz="1200" dirty="0" err="1">
                <a:latin typeface="Arial"/>
                <a:cs typeface="Arial"/>
              </a:rPr>
              <a:t>sớm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baseline="30000" dirty="0">
                <a:latin typeface="Arial"/>
                <a:cs typeface="Arial"/>
              </a:rPr>
              <a:t>7</a:t>
            </a:r>
          </a:p>
        </p:txBody>
      </p:sp>
      <p:grpSp>
        <p:nvGrpSpPr>
          <p:cNvPr id="3" name="Group 96">
            <a:extLst>
              <a:ext uri="{FF2B5EF4-FFF2-40B4-BE49-F238E27FC236}">
                <a16:creationId xmlns:a16="http://schemas.microsoft.com/office/drawing/2014/main" id="{BEAB6347-8344-4AB9-A7F2-1E753E789C2A}"/>
              </a:ext>
            </a:extLst>
          </p:cNvPr>
          <p:cNvGrpSpPr/>
          <p:nvPr/>
        </p:nvGrpSpPr>
        <p:grpSpPr>
          <a:xfrm>
            <a:off x="4200490" y="1586367"/>
            <a:ext cx="5094708" cy="3648118"/>
            <a:chOff x="4793470" y="1449895"/>
            <a:chExt cx="6792944" cy="4864157"/>
          </a:xfrm>
        </p:grpSpPr>
        <p:sp>
          <p:nvSpPr>
            <p:cNvPr id="24" name="Rectangle 6">
              <a:extLst>
                <a:ext uri="{FF2B5EF4-FFF2-40B4-BE49-F238E27FC236}">
                  <a16:creationId xmlns:a16="http://schemas.microsoft.com/office/drawing/2014/main" id="{1F7F970B-F8DE-4DC3-96C2-BF00E247A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5283" y="3699511"/>
              <a:ext cx="1440112" cy="1385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629" tIns="34315" rIns="68629" bIns="34315">
              <a:spAutoFit/>
            </a:bodyPr>
            <a:lstStyle/>
            <a:p>
              <a:pPr defTabSz="686344">
                <a:defRPr/>
              </a:pPr>
              <a:endParaRPr lang="en-GB" sz="105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defTabSz="686344">
                <a:defRPr/>
              </a:pPr>
              <a:endParaRPr lang="en-GB" sz="105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defTabSz="686344">
                <a:defRPr/>
              </a:pPr>
              <a:endParaRPr lang="en-GB" sz="105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defTabSz="686344">
                <a:defRPr/>
              </a:pPr>
              <a:endParaRPr lang="en-GB" sz="105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defTabSz="686344">
                <a:defRPr/>
              </a:pPr>
              <a:endParaRPr lang="en-GB" sz="105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defTabSz="686344">
                <a:defRPr/>
              </a:pPr>
              <a:endParaRPr lang="en-GB" sz="105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5" name="Rectangle 9">
              <a:extLst>
                <a:ext uri="{FF2B5EF4-FFF2-40B4-BE49-F238E27FC236}">
                  <a16:creationId xmlns:a16="http://schemas.microsoft.com/office/drawing/2014/main" id="{46F7E7D7-4D80-4D5A-ADA2-291B8A591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4259" y="5071742"/>
              <a:ext cx="1297212" cy="52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629" tIns="34315" rIns="68629" bIns="34315">
              <a:spAutoFit/>
            </a:bodyPr>
            <a:lstStyle/>
            <a:p>
              <a:pPr defTabSz="686344">
                <a:defRPr/>
              </a:pPr>
              <a:r>
                <a:rPr lang="en-GB" sz="1050">
                  <a:solidFill>
                    <a:srgbClr val="FFFFFF"/>
                  </a:solidFill>
                  <a:latin typeface="Arial"/>
                  <a:cs typeface="Arial"/>
                </a:rPr>
                <a:t>Chronic pelvic pain</a:t>
              </a:r>
              <a:endParaRPr lang="en-US" sz="105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6" name="Rectangle 220">
              <a:extLst>
                <a:ext uri="{FF2B5EF4-FFF2-40B4-BE49-F238E27FC236}">
                  <a16:creationId xmlns:a16="http://schemas.microsoft.com/office/drawing/2014/main" id="{D3E3B1CF-38CD-4B19-B86D-9FD99F5C33DD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243951" y="3193283"/>
              <a:ext cx="1008237" cy="256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686344">
                <a:defRPr/>
              </a:pPr>
              <a:r>
                <a:rPr lang="en-US" sz="975">
                  <a:solidFill>
                    <a:srgbClr val="FFFFFF"/>
                  </a:solidFill>
                  <a:latin typeface="Arial"/>
                  <a:cs typeface="Arial"/>
                  <a:sym typeface="Arial" pitchFamily="34" charset="0"/>
                </a:rPr>
                <a:t>Impact on sexual life</a:t>
              </a:r>
            </a:p>
          </p:txBody>
        </p:sp>
        <p:sp>
          <p:nvSpPr>
            <p:cNvPr id="27" name="Rectangle 224">
              <a:extLst>
                <a:ext uri="{FF2B5EF4-FFF2-40B4-BE49-F238E27FC236}">
                  <a16:creationId xmlns:a16="http://schemas.microsoft.com/office/drawing/2014/main" id="{EC2F6D7D-46E7-40EE-AD2E-61C6E7046E25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604376" y="4132510"/>
              <a:ext cx="1152725" cy="577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686344">
                <a:defRPr/>
              </a:pPr>
              <a:r>
                <a:rPr lang="en-US" sz="975">
                  <a:solidFill>
                    <a:srgbClr val="FFFFFF"/>
                  </a:solidFill>
                  <a:latin typeface="Arial"/>
                  <a:cs typeface="Arial"/>
                  <a:sym typeface="Arial" pitchFamily="34" charset="0"/>
                </a:rPr>
                <a:t>Impact on relationships/</a:t>
              </a:r>
            </a:p>
            <a:p>
              <a:pPr defTabSz="686344">
                <a:defRPr/>
              </a:pPr>
              <a:r>
                <a:rPr lang="en-US" sz="975">
                  <a:solidFill>
                    <a:srgbClr val="FFFFFF"/>
                  </a:solidFill>
                  <a:latin typeface="Arial"/>
                  <a:cs typeface="Arial"/>
                  <a:sym typeface="Arial" pitchFamily="34" charset="0"/>
                </a:rPr>
                <a:t>family</a:t>
              </a:r>
            </a:p>
          </p:txBody>
        </p:sp>
        <p:sp>
          <p:nvSpPr>
            <p:cNvPr id="28" name="Rectangle 228">
              <a:extLst>
                <a:ext uri="{FF2B5EF4-FFF2-40B4-BE49-F238E27FC236}">
                  <a16:creationId xmlns:a16="http://schemas.microsoft.com/office/drawing/2014/main" id="{10B06842-58A5-46D9-A825-2CBA66944638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9044489" y="5866100"/>
              <a:ext cx="1348021" cy="393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r" defTabSz="686344">
                <a:defRPr/>
              </a:pPr>
              <a:endParaRPr lang="en-US" sz="825">
                <a:solidFill>
                  <a:srgbClr val="FFFFFF"/>
                </a:solidFill>
                <a:latin typeface="Arial"/>
                <a:cs typeface="Arial"/>
                <a:sym typeface="Arial" pitchFamily="34" charset="0"/>
              </a:endParaRPr>
            </a:p>
          </p:txBody>
        </p:sp>
        <p:sp>
          <p:nvSpPr>
            <p:cNvPr id="29" name="Rectangle 13">
              <a:extLst>
                <a:ext uri="{FF2B5EF4-FFF2-40B4-BE49-F238E27FC236}">
                  <a16:creationId xmlns:a16="http://schemas.microsoft.com/office/drawing/2014/main" id="{316970CC-C118-4436-9FE2-A988D564E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8433" y="5359877"/>
              <a:ext cx="1511563" cy="95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629" tIns="34315" rIns="68629" bIns="34315">
              <a:spAutoFit/>
            </a:bodyPr>
            <a:lstStyle/>
            <a:p>
              <a:pPr defTabSz="686344">
                <a:defRPr/>
              </a:pPr>
              <a:r>
                <a:rPr lang="en-GB" sz="1050">
                  <a:solidFill>
                    <a:srgbClr val="FFFFFF"/>
                  </a:solidFill>
                  <a:latin typeface="Arial"/>
                  <a:cs typeface="Arial"/>
                </a:rPr>
                <a:t>Performance at school/ university/</a:t>
              </a:r>
            </a:p>
            <a:p>
              <a:pPr defTabSz="686344">
                <a:defRPr/>
              </a:pPr>
              <a:r>
                <a:rPr lang="en-GB" sz="1050">
                  <a:solidFill>
                    <a:srgbClr val="FFFFFF"/>
                  </a:solidFill>
                  <a:latin typeface="Arial"/>
                  <a:cs typeface="Arial"/>
                </a:rPr>
                <a:t>work</a:t>
              </a:r>
              <a:endParaRPr lang="en-US" sz="105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0" name="Rectangle 14">
              <a:extLst>
                <a:ext uri="{FF2B5EF4-FFF2-40B4-BE49-F238E27FC236}">
                  <a16:creationId xmlns:a16="http://schemas.microsoft.com/office/drawing/2014/main" id="{BF390BED-538A-484C-AD4A-0D806A88A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3409" y="4493879"/>
              <a:ext cx="1224175" cy="52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629" tIns="34315" rIns="68629" bIns="34315">
              <a:spAutoFit/>
            </a:bodyPr>
            <a:lstStyle/>
            <a:p>
              <a:pPr defTabSz="686344">
                <a:spcBef>
                  <a:spcPct val="50000"/>
                </a:spcBef>
                <a:defRPr/>
              </a:pPr>
              <a:r>
                <a:rPr lang="en-GB" sz="1050">
                  <a:solidFill>
                    <a:srgbClr val="FFFFFF"/>
                  </a:solidFill>
                  <a:latin typeface="Arial"/>
                  <a:cs typeface="Arial"/>
                </a:rPr>
                <a:t>Earlier puberty</a:t>
              </a:r>
              <a:endParaRPr lang="en-US" sz="105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grpSp>
          <p:nvGrpSpPr>
            <p:cNvPr id="4" name="Group 89">
              <a:extLst>
                <a:ext uri="{FF2B5EF4-FFF2-40B4-BE49-F238E27FC236}">
                  <a16:creationId xmlns:a16="http://schemas.microsoft.com/office/drawing/2014/main" id="{BEE16BCF-2192-4DEB-972F-2FEB64E2D5B9}"/>
                </a:ext>
              </a:extLst>
            </p:cNvPr>
            <p:cNvGrpSpPr/>
            <p:nvPr/>
          </p:nvGrpSpPr>
          <p:grpSpPr>
            <a:xfrm rot="5400000">
              <a:off x="5794373" y="448992"/>
              <a:ext cx="4791138" cy="6792944"/>
              <a:chOff x="9625628" y="294420"/>
              <a:chExt cx="5914233" cy="6792944"/>
            </a:xfrm>
          </p:grpSpPr>
          <p:sp>
            <p:nvSpPr>
              <p:cNvPr id="89" name="Flowchart: Merge 88">
                <a:extLst>
                  <a:ext uri="{FF2B5EF4-FFF2-40B4-BE49-F238E27FC236}">
                    <a16:creationId xmlns:a16="http://schemas.microsoft.com/office/drawing/2014/main" id="{C7C16F19-50C8-4129-B516-E9C6F176B2E9}"/>
                  </a:ext>
                </a:extLst>
              </p:cNvPr>
              <p:cNvSpPr/>
              <p:nvPr/>
            </p:nvSpPr>
            <p:spPr bwMode="gray">
              <a:xfrm rot="5400000">
                <a:off x="9210183" y="757686"/>
                <a:ext cx="6792944" cy="5866412"/>
              </a:xfrm>
              <a:prstGeom prst="flowChartMerg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endParaRPr lang="en-GB" sz="135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5" name="Group 68">
                <a:extLst>
                  <a:ext uri="{FF2B5EF4-FFF2-40B4-BE49-F238E27FC236}">
                    <a16:creationId xmlns:a16="http://schemas.microsoft.com/office/drawing/2014/main" id="{2CDF1CCB-9E07-49B8-860E-4C87189ADCD0}"/>
                  </a:ext>
                </a:extLst>
              </p:cNvPr>
              <p:cNvGrpSpPr/>
              <p:nvPr/>
            </p:nvGrpSpPr>
            <p:grpSpPr>
              <a:xfrm>
                <a:off x="9625628" y="1124600"/>
                <a:ext cx="4458254" cy="5113422"/>
                <a:chOff x="-4197345" y="310699"/>
                <a:chExt cx="4458254" cy="6292186"/>
              </a:xfrm>
            </p:grpSpPr>
            <p:grpSp>
              <p:nvGrpSpPr>
                <p:cNvPr id="7" name="Group 45">
                  <a:extLst>
                    <a:ext uri="{FF2B5EF4-FFF2-40B4-BE49-F238E27FC236}">
                      <a16:creationId xmlns:a16="http://schemas.microsoft.com/office/drawing/2014/main" id="{B98B00E2-8BB0-4564-B51B-974A1DBEEFE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-5114311" y="1227665"/>
                  <a:ext cx="6292186" cy="4458254"/>
                  <a:chOff x="-4909134" y="300790"/>
                  <a:chExt cx="7525069" cy="5331797"/>
                </a:xfrm>
              </p:grpSpPr>
              <p:sp>
                <p:nvSpPr>
                  <p:cNvPr id="45" name="Flowchart: Merge 44">
                    <a:extLst>
                      <a:ext uri="{FF2B5EF4-FFF2-40B4-BE49-F238E27FC236}">
                        <a16:creationId xmlns:a16="http://schemas.microsoft.com/office/drawing/2014/main" id="{80569BE1-F260-4200-95AE-9EBA18E10C5C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-4909134" y="300790"/>
                    <a:ext cx="7525069" cy="5295615"/>
                  </a:xfrm>
                  <a:prstGeom prst="flowChartMerge">
                    <a:avLst/>
                  </a:prstGeom>
                  <a:solidFill>
                    <a:srgbClr val="00B3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en-GB" sz="1350">
                      <a:solidFill>
                        <a:srgbClr val="FFFFFF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44" name="Flowchart: Merge 43">
                    <a:extLst>
                      <a:ext uri="{FF2B5EF4-FFF2-40B4-BE49-F238E27FC236}">
                        <a16:creationId xmlns:a16="http://schemas.microsoft.com/office/drawing/2014/main" id="{AB4DC114-ED1F-4D04-AC8A-D98728156744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-3755016" y="1914006"/>
                    <a:ext cx="5228345" cy="3690088"/>
                  </a:xfrm>
                  <a:prstGeom prst="flowChartMerge">
                    <a:avLst/>
                  </a:prstGeom>
                  <a:solidFill>
                    <a:srgbClr val="7A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en-GB" sz="1350">
                      <a:solidFill>
                        <a:srgbClr val="FFFFFF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42" name="Flowchart: Merge 41">
                    <a:extLst>
                      <a:ext uri="{FF2B5EF4-FFF2-40B4-BE49-F238E27FC236}">
                        <a16:creationId xmlns:a16="http://schemas.microsoft.com/office/drawing/2014/main" id="{E0D096CD-4EE0-4ED2-AB69-F7EC94A6F398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-2642756" y="3498036"/>
                    <a:ext cx="3011111" cy="2134551"/>
                  </a:xfrm>
                  <a:prstGeom prst="flowChartMerge">
                    <a:avLst/>
                  </a:prstGeom>
                  <a:solidFill>
                    <a:srgbClr val="7577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defTabSz="685800">
                      <a:defRPr/>
                    </a:pPr>
                    <a:endParaRPr lang="en-GB" sz="1350" dirty="0">
                      <a:solidFill>
                        <a:srgbClr val="FFFFFF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62" name="Rectangle 22">
                  <a:extLst>
                    <a:ext uri="{FF2B5EF4-FFF2-40B4-BE49-F238E27FC236}">
                      <a16:creationId xmlns:a16="http://schemas.microsoft.com/office/drawing/2014/main" id="{6652DA47-59EA-487A-8702-9328CB4C78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 rot="16200000">
                  <a:off x="-3608735" y="3274326"/>
                  <a:ext cx="1896957" cy="364936"/>
                </a:xfrm>
                <a:prstGeom prst="rect">
                  <a:avLst/>
                </a:prstGeom>
              </p:spPr>
              <p:txBody>
                <a:bodyPr vert="horz" lIns="0" tIns="0" rIns="0" bIns="0" rtlCol="0">
                  <a:noAutofit/>
                </a:bodyPr>
                <a:lstStyle>
                  <a:lvl1pPr marL="0" indent="0" algn="l" defTabSz="914400" rtl="0" eaLnBrk="1" latinLnBrk="0" hangingPunct="1">
                    <a:spcBef>
                      <a:spcPts val="1200"/>
                    </a:spcBef>
                    <a:spcAft>
                      <a:spcPts val="600"/>
                    </a:spcAft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7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6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4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7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81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8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08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9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8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9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08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9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08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9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08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9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800">
                    <a:spcBef>
                      <a:spcPts val="900"/>
                    </a:spcBef>
                    <a:spcAft>
                      <a:spcPts val="450"/>
                    </a:spcAft>
                    <a:tabLst>
                      <a:tab pos="1077913" algn="l"/>
                    </a:tabLst>
                    <a:defRPr/>
                  </a:pPr>
                  <a:r>
                    <a:rPr lang="en-GB" sz="1050" dirty="0" err="1">
                      <a:solidFill>
                        <a:srgbClr val="FFFFFF"/>
                      </a:solidFill>
                      <a:latin typeface="Arial"/>
                      <a:cs typeface="Arial"/>
                    </a:rPr>
                    <a:t>Dậy</a:t>
                  </a:r>
                  <a:r>
                    <a:rPr lang="en-GB" sz="105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 </a:t>
                  </a:r>
                  <a:r>
                    <a:rPr lang="en-GB" sz="1050" dirty="0" err="1">
                      <a:solidFill>
                        <a:srgbClr val="FFFFFF"/>
                      </a:solidFill>
                      <a:latin typeface="Arial"/>
                      <a:cs typeface="Arial"/>
                    </a:rPr>
                    <a:t>thì</a:t>
                  </a:r>
                  <a:r>
                    <a:rPr lang="en-GB" sz="105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 </a:t>
                  </a:r>
                  <a:r>
                    <a:rPr lang="en-GB" sz="1050" dirty="0" err="1">
                      <a:solidFill>
                        <a:srgbClr val="FFFFFF"/>
                      </a:solidFill>
                      <a:latin typeface="Arial"/>
                      <a:cs typeface="Arial"/>
                    </a:rPr>
                    <a:t>sớm</a:t>
                  </a:r>
                  <a:r>
                    <a:rPr lang="en-GB" sz="105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 </a:t>
                  </a:r>
                  <a:r>
                    <a:rPr lang="en-GB" sz="1050" baseline="3000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7</a:t>
                  </a:r>
                  <a:endParaRPr lang="en-US" sz="1050" baseline="30000" dirty="0">
                    <a:solidFill>
                      <a:srgbClr val="FFFFFF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63" name="Rectangle 22">
                  <a:extLst>
                    <a:ext uri="{FF2B5EF4-FFF2-40B4-BE49-F238E27FC236}">
                      <a16:creationId xmlns:a16="http://schemas.microsoft.com/office/drawing/2014/main" id="{54A62872-4229-4F10-8AB4-77A9976186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 rot="16200000">
                  <a:off x="-2460158" y="2481988"/>
                  <a:ext cx="1668184" cy="305003"/>
                </a:xfrm>
                <a:prstGeom prst="rect">
                  <a:avLst/>
                </a:prstGeom>
              </p:spPr>
              <p:txBody>
                <a:bodyPr vert="horz" lIns="0" tIns="0" rIns="0" bIns="0" rtlCol="0">
                  <a:noAutofit/>
                </a:bodyPr>
                <a:lstStyle>
                  <a:lvl1pPr marL="0" indent="0" algn="l" defTabSz="914400" rtl="0" eaLnBrk="1" latinLnBrk="0" hangingPunct="1">
                    <a:spcBef>
                      <a:spcPts val="1200"/>
                    </a:spcBef>
                    <a:spcAft>
                      <a:spcPts val="600"/>
                    </a:spcAft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7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6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4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7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81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8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08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9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8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9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08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9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08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9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08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9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271649" indent="-271649" algn="ctr" defTabSz="685800">
                    <a:spcBef>
                      <a:spcPts val="900"/>
                    </a:spcBef>
                    <a:spcAft>
                      <a:spcPts val="450"/>
                    </a:spcAft>
                    <a:tabLst>
                      <a:tab pos="271649" algn="l"/>
                      <a:tab pos="1079453" algn="l"/>
                    </a:tabLst>
                    <a:defRPr/>
                  </a:pPr>
                  <a:r>
                    <a:rPr lang="en-GB" sz="1050" dirty="0" err="1">
                      <a:solidFill>
                        <a:srgbClr val="FFFFFF"/>
                      </a:solidFill>
                      <a:latin typeface="Arial"/>
                      <a:cs typeface="Arial"/>
                    </a:rPr>
                    <a:t>Thống</a:t>
                  </a:r>
                  <a:r>
                    <a:rPr lang="en-GB" sz="105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 </a:t>
                  </a:r>
                  <a:r>
                    <a:rPr lang="en-GB" sz="1050" dirty="0" err="1">
                      <a:solidFill>
                        <a:srgbClr val="FFFFFF"/>
                      </a:solidFill>
                      <a:latin typeface="Arial"/>
                      <a:cs typeface="Arial"/>
                    </a:rPr>
                    <a:t>kinh</a:t>
                  </a:r>
                  <a:endParaRPr lang="en-US" sz="1050" dirty="0">
                    <a:solidFill>
                      <a:srgbClr val="FFFFFF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64" name="Rectangle 22">
                  <a:extLst>
                    <a:ext uri="{FF2B5EF4-FFF2-40B4-BE49-F238E27FC236}">
                      <a16:creationId xmlns:a16="http://schemas.microsoft.com/office/drawing/2014/main" id="{327EB6DD-E62F-4FE1-8153-37B82A5D38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 rot="16200000">
                  <a:off x="-2936025" y="3879116"/>
                  <a:ext cx="1668184" cy="305003"/>
                </a:xfrm>
                <a:prstGeom prst="rect">
                  <a:avLst/>
                </a:prstGeom>
              </p:spPr>
              <p:txBody>
                <a:bodyPr vert="horz" lIns="0" tIns="0" rIns="0" bIns="0" rtlCol="0">
                  <a:noAutofit/>
                </a:bodyPr>
                <a:lstStyle>
                  <a:lvl1pPr marL="0" indent="0" algn="l" defTabSz="914400" rtl="0" eaLnBrk="1" latinLnBrk="0" hangingPunct="1">
                    <a:spcBef>
                      <a:spcPts val="1200"/>
                    </a:spcBef>
                    <a:spcAft>
                      <a:spcPts val="600"/>
                    </a:spcAft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7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6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4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7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81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8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08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9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8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9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08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9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08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9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08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9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271649" indent="-271649" algn="ctr" defTabSz="685800">
                    <a:spcBef>
                      <a:spcPts val="900"/>
                    </a:spcBef>
                    <a:spcAft>
                      <a:spcPts val="450"/>
                    </a:spcAft>
                    <a:tabLst>
                      <a:tab pos="271649" algn="l"/>
                      <a:tab pos="1079453" algn="l"/>
                    </a:tabLst>
                    <a:defRPr/>
                  </a:pPr>
                  <a:r>
                    <a:rPr lang="en-GB" sz="1050" dirty="0" err="1">
                      <a:solidFill>
                        <a:srgbClr val="FFFFFF"/>
                      </a:solidFill>
                      <a:latin typeface="Arial"/>
                      <a:cs typeface="Arial"/>
                    </a:rPr>
                    <a:t>Giao</a:t>
                  </a:r>
                  <a:r>
                    <a:rPr lang="en-GB" sz="105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 </a:t>
                  </a:r>
                  <a:r>
                    <a:rPr lang="en-GB" sz="1050" dirty="0" err="1">
                      <a:solidFill>
                        <a:srgbClr val="FFFFFF"/>
                      </a:solidFill>
                      <a:latin typeface="Arial"/>
                      <a:cs typeface="Arial"/>
                    </a:rPr>
                    <a:t>hợp</a:t>
                  </a:r>
                  <a:r>
                    <a:rPr lang="en-GB" sz="105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 đau</a:t>
                  </a:r>
                  <a:r>
                    <a:rPr lang="en-GB" sz="1050" baseline="3000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3</a:t>
                  </a:r>
                  <a:endParaRPr lang="en-US" sz="1050" dirty="0">
                    <a:solidFill>
                      <a:srgbClr val="FFFFFF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65" name="Rectangle 22">
                  <a:extLst>
                    <a:ext uri="{FF2B5EF4-FFF2-40B4-BE49-F238E27FC236}">
                      <a16:creationId xmlns:a16="http://schemas.microsoft.com/office/drawing/2014/main" id="{8CF90BF7-45CC-4937-B75B-922619221BD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 rot="16200000">
                  <a:off x="-2761331" y="3250513"/>
                  <a:ext cx="2832479" cy="270705"/>
                </a:xfrm>
                <a:prstGeom prst="rect">
                  <a:avLst/>
                </a:prstGeom>
              </p:spPr>
              <p:txBody>
                <a:bodyPr vert="horz" lIns="0" tIns="0" rIns="0" bIns="0" rtlCol="0">
                  <a:noAutofit/>
                </a:bodyPr>
                <a:lstStyle>
                  <a:lvl1pPr marL="0" indent="0" algn="l" defTabSz="914400" rtl="0" eaLnBrk="1" latinLnBrk="0" hangingPunct="1">
                    <a:spcBef>
                      <a:spcPts val="1200"/>
                    </a:spcBef>
                    <a:spcAft>
                      <a:spcPts val="600"/>
                    </a:spcAft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7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6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4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7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81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8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08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9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8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9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08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9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08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9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08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9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800">
                    <a:spcBef>
                      <a:spcPts val="900"/>
                    </a:spcBef>
                    <a:spcAft>
                      <a:spcPts val="450"/>
                    </a:spcAft>
                    <a:tabLst>
                      <a:tab pos="271649" algn="l"/>
                      <a:tab pos="1079453" algn="l"/>
                    </a:tabLst>
                    <a:defRPr/>
                  </a:pPr>
                  <a:r>
                    <a:rPr lang="en-GB" sz="1050" dirty="0" err="1">
                      <a:solidFill>
                        <a:srgbClr val="FFFFFF"/>
                      </a:solidFill>
                      <a:latin typeface="Arial"/>
                      <a:cs typeface="Arial"/>
                    </a:rPr>
                    <a:t>Đau</a:t>
                  </a:r>
                  <a:r>
                    <a:rPr lang="en-GB" sz="105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 </a:t>
                  </a:r>
                  <a:r>
                    <a:rPr lang="en-GB" sz="1050" dirty="0" err="1">
                      <a:solidFill>
                        <a:srgbClr val="FFFFFF"/>
                      </a:solidFill>
                      <a:latin typeface="Arial"/>
                      <a:cs typeface="Arial"/>
                    </a:rPr>
                    <a:t>vùng</a:t>
                  </a:r>
                  <a:r>
                    <a:rPr lang="en-GB" sz="105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 </a:t>
                  </a:r>
                  <a:r>
                    <a:rPr lang="en-GB" sz="1050" dirty="0" err="1">
                      <a:solidFill>
                        <a:srgbClr val="FFFFFF"/>
                      </a:solidFill>
                      <a:latin typeface="Arial"/>
                      <a:cs typeface="Arial"/>
                    </a:rPr>
                    <a:t>chậu</a:t>
                  </a:r>
                  <a:r>
                    <a:rPr lang="en-GB" sz="105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 </a:t>
                  </a:r>
                  <a:r>
                    <a:rPr lang="en-GB" sz="1050" dirty="0" err="1">
                      <a:solidFill>
                        <a:srgbClr val="FFFFFF"/>
                      </a:solidFill>
                      <a:latin typeface="Arial"/>
                      <a:cs typeface="Arial"/>
                    </a:rPr>
                    <a:t>mạn</a:t>
                  </a:r>
                  <a:r>
                    <a:rPr lang="en-GB" sz="105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 tính</a:t>
                  </a:r>
                  <a:r>
                    <a:rPr lang="en-GB" sz="1050" baseline="3000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3</a:t>
                  </a:r>
                  <a:endParaRPr lang="en-US" sz="1050" dirty="0">
                    <a:solidFill>
                      <a:srgbClr val="FFFFFF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66" name="Rectangle 22">
                  <a:extLst>
                    <a:ext uri="{FF2B5EF4-FFF2-40B4-BE49-F238E27FC236}">
                      <a16:creationId xmlns:a16="http://schemas.microsoft.com/office/drawing/2014/main" id="{A128987D-4BA8-40F5-95EF-64C2F07E08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 rot="16200000">
                  <a:off x="-2594129" y="3274781"/>
                  <a:ext cx="3533764" cy="347357"/>
                </a:xfrm>
                <a:prstGeom prst="rect">
                  <a:avLst/>
                </a:prstGeom>
              </p:spPr>
              <p:txBody>
                <a:bodyPr vert="horz" lIns="0" tIns="0" rIns="0" bIns="0" rtlCol="0">
                  <a:noAutofit/>
                </a:bodyPr>
                <a:lstStyle>
                  <a:lvl1pPr marL="0" indent="0" algn="l" defTabSz="914400" rtl="0" eaLnBrk="1" latinLnBrk="0" hangingPunct="1">
                    <a:spcBef>
                      <a:spcPts val="1200"/>
                    </a:spcBef>
                    <a:spcAft>
                      <a:spcPts val="600"/>
                    </a:spcAft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7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6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4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7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81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8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08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9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8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9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08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9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08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9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08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9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800">
                    <a:spcBef>
                      <a:spcPts val="900"/>
                    </a:spcBef>
                    <a:spcAft>
                      <a:spcPts val="450"/>
                    </a:spcAft>
                    <a:tabLst>
                      <a:tab pos="271649" algn="l"/>
                      <a:tab pos="1079453" algn="l"/>
                    </a:tabLst>
                    <a:defRPr/>
                  </a:pPr>
                  <a:r>
                    <a:rPr lang="en-GB" sz="1050" dirty="0" err="1">
                      <a:solidFill>
                        <a:srgbClr val="FFFFFF"/>
                      </a:solidFill>
                      <a:latin typeface="Arial"/>
                      <a:cs typeface="Arial"/>
                    </a:rPr>
                    <a:t>Tác</a:t>
                  </a:r>
                  <a:r>
                    <a:rPr lang="en-GB" sz="105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 </a:t>
                  </a:r>
                  <a:r>
                    <a:rPr lang="en-GB" sz="1050" dirty="0" err="1">
                      <a:solidFill>
                        <a:srgbClr val="FFFFFF"/>
                      </a:solidFill>
                      <a:latin typeface="Arial"/>
                      <a:cs typeface="Arial"/>
                    </a:rPr>
                    <a:t>động</a:t>
                  </a:r>
                  <a:r>
                    <a:rPr lang="en-GB" sz="105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 </a:t>
                  </a:r>
                  <a:r>
                    <a:rPr lang="en-GB" sz="1050" dirty="0" err="1">
                      <a:solidFill>
                        <a:srgbClr val="FFFFFF"/>
                      </a:solidFill>
                      <a:latin typeface="Arial"/>
                      <a:cs typeface="Arial"/>
                    </a:rPr>
                    <a:t>lên</a:t>
                  </a:r>
                  <a:r>
                    <a:rPr lang="en-GB" sz="105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 </a:t>
                  </a:r>
                  <a:r>
                    <a:rPr lang="en-GB" sz="1050" dirty="0" err="1">
                      <a:solidFill>
                        <a:srgbClr val="FFFFFF"/>
                      </a:solidFill>
                      <a:latin typeface="Arial"/>
                      <a:cs typeface="Arial"/>
                    </a:rPr>
                    <a:t>đời</a:t>
                  </a:r>
                  <a:r>
                    <a:rPr lang="en-GB" sz="105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 </a:t>
                  </a:r>
                  <a:r>
                    <a:rPr lang="en-GB" sz="1050" dirty="0" err="1">
                      <a:solidFill>
                        <a:srgbClr val="FFFFFF"/>
                      </a:solidFill>
                      <a:latin typeface="Arial"/>
                      <a:cs typeface="Arial"/>
                    </a:rPr>
                    <a:t>sống</a:t>
                  </a:r>
                  <a:r>
                    <a:rPr lang="en-GB" sz="105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 </a:t>
                  </a:r>
                  <a:r>
                    <a:rPr lang="en-GB" sz="1050" dirty="0" err="1">
                      <a:solidFill>
                        <a:srgbClr val="FFFFFF"/>
                      </a:solidFill>
                      <a:latin typeface="Arial"/>
                      <a:cs typeface="Arial"/>
                    </a:rPr>
                    <a:t>tình</a:t>
                  </a:r>
                  <a:r>
                    <a:rPr lang="en-GB" sz="105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 </a:t>
                  </a:r>
                  <a:r>
                    <a:rPr lang="en-GB" sz="1050" dirty="0" err="1">
                      <a:solidFill>
                        <a:srgbClr val="FFFFFF"/>
                      </a:solidFill>
                      <a:latin typeface="Arial"/>
                      <a:cs typeface="Arial"/>
                    </a:rPr>
                    <a:t>dục</a:t>
                  </a:r>
                  <a:r>
                    <a:rPr lang="en-GB" sz="105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 </a:t>
                  </a:r>
                  <a:r>
                    <a:rPr lang="en-GB" sz="1050" baseline="3000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3</a:t>
                  </a:r>
                  <a:endParaRPr lang="en-US" sz="1050" dirty="0">
                    <a:solidFill>
                      <a:srgbClr val="FFFFFF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67" name="Rectangle 22">
                  <a:extLst>
                    <a:ext uri="{FF2B5EF4-FFF2-40B4-BE49-F238E27FC236}">
                      <a16:creationId xmlns:a16="http://schemas.microsoft.com/office/drawing/2014/main" id="{70B4423F-1FAC-42F3-91E1-F1C223D435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 rot="16200000">
                  <a:off x="-1951951" y="2526420"/>
                  <a:ext cx="3840465" cy="196158"/>
                </a:xfrm>
                <a:prstGeom prst="rect">
                  <a:avLst/>
                </a:prstGeom>
              </p:spPr>
              <p:txBody>
                <a:bodyPr vert="horz" lIns="0" tIns="0" rIns="0" bIns="0" rtlCol="0">
                  <a:noAutofit/>
                </a:bodyPr>
                <a:lstStyle>
                  <a:lvl1pPr marL="0" indent="0" algn="l" defTabSz="914400" rtl="0" eaLnBrk="1" latinLnBrk="0" hangingPunct="1">
                    <a:spcBef>
                      <a:spcPts val="1200"/>
                    </a:spcBef>
                    <a:spcAft>
                      <a:spcPts val="600"/>
                    </a:spcAft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7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6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4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7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81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8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08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9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8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9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08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9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08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9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08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9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800">
                    <a:spcBef>
                      <a:spcPts val="900"/>
                    </a:spcBef>
                    <a:spcAft>
                      <a:spcPts val="450"/>
                    </a:spcAft>
                    <a:tabLst>
                      <a:tab pos="271649" algn="l"/>
                      <a:tab pos="1079453" algn="l"/>
                    </a:tabLst>
                    <a:defRPr/>
                  </a:pPr>
                  <a:r>
                    <a:rPr lang="en-GB" sz="1050" dirty="0" err="1">
                      <a:solidFill>
                        <a:srgbClr val="FFFFFF"/>
                      </a:solidFill>
                      <a:latin typeface="Arial"/>
                      <a:cs typeface="Arial"/>
                    </a:rPr>
                    <a:t>Tác</a:t>
                  </a:r>
                  <a:r>
                    <a:rPr lang="en-GB" sz="105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 </a:t>
                  </a:r>
                  <a:r>
                    <a:rPr lang="en-GB" sz="1050" dirty="0" err="1">
                      <a:solidFill>
                        <a:srgbClr val="FFFFFF"/>
                      </a:solidFill>
                      <a:latin typeface="Arial"/>
                      <a:cs typeface="Arial"/>
                    </a:rPr>
                    <a:t>động</a:t>
                  </a:r>
                  <a:r>
                    <a:rPr lang="en-GB" sz="105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 </a:t>
                  </a:r>
                  <a:r>
                    <a:rPr lang="en-GB" sz="1050" dirty="0" err="1">
                      <a:solidFill>
                        <a:srgbClr val="FFFFFF"/>
                      </a:solidFill>
                      <a:latin typeface="Arial"/>
                      <a:cs typeface="Arial"/>
                    </a:rPr>
                    <a:t>lên</a:t>
                  </a:r>
                  <a:r>
                    <a:rPr lang="en-GB" sz="105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 </a:t>
                  </a:r>
                  <a:r>
                    <a:rPr lang="en-GB" sz="1050" dirty="0" err="1">
                      <a:solidFill>
                        <a:srgbClr val="FFFFFF"/>
                      </a:solidFill>
                      <a:latin typeface="Arial"/>
                      <a:cs typeface="Arial"/>
                    </a:rPr>
                    <a:t>mối</a:t>
                  </a:r>
                  <a:r>
                    <a:rPr lang="en-GB" sz="105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 </a:t>
                  </a:r>
                  <a:r>
                    <a:rPr lang="en-GB" sz="1050" dirty="0" err="1">
                      <a:solidFill>
                        <a:srgbClr val="FFFFFF"/>
                      </a:solidFill>
                      <a:latin typeface="Arial"/>
                      <a:cs typeface="Arial"/>
                    </a:rPr>
                    <a:t>quan</a:t>
                  </a:r>
                  <a:r>
                    <a:rPr lang="en-GB" sz="105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 </a:t>
                  </a:r>
                  <a:r>
                    <a:rPr lang="en-GB" sz="1050" dirty="0" err="1">
                      <a:solidFill>
                        <a:srgbClr val="FFFFFF"/>
                      </a:solidFill>
                      <a:latin typeface="Arial"/>
                      <a:cs typeface="Arial"/>
                    </a:rPr>
                    <a:t>hệ</a:t>
                  </a:r>
                  <a:r>
                    <a:rPr lang="en-GB" sz="105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 </a:t>
                  </a:r>
                  <a:r>
                    <a:rPr lang="en-GB" sz="1050" dirty="0" err="1">
                      <a:solidFill>
                        <a:srgbClr val="FFFFFF"/>
                      </a:solidFill>
                      <a:latin typeface="Arial"/>
                      <a:cs typeface="Arial"/>
                    </a:rPr>
                    <a:t>cá</a:t>
                  </a:r>
                  <a:r>
                    <a:rPr lang="en-GB" sz="105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 </a:t>
                  </a:r>
                  <a:r>
                    <a:rPr lang="en-GB" sz="1050" dirty="0" err="1">
                      <a:solidFill>
                        <a:srgbClr val="FFFFFF"/>
                      </a:solidFill>
                      <a:latin typeface="Arial"/>
                      <a:cs typeface="Arial"/>
                    </a:rPr>
                    <a:t>nhân</a:t>
                  </a:r>
                  <a:r>
                    <a:rPr lang="en-GB" sz="105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 </a:t>
                  </a:r>
                  <a:r>
                    <a:rPr lang="en-GB" sz="1050" baseline="3000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3</a:t>
                  </a:r>
                  <a:endParaRPr lang="en-US" sz="1050" dirty="0">
                    <a:solidFill>
                      <a:srgbClr val="FFFFFF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68" name="Rectangle 22">
                  <a:extLst>
                    <a:ext uri="{FF2B5EF4-FFF2-40B4-BE49-F238E27FC236}">
                      <a16:creationId xmlns:a16="http://schemas.microsoft.com/office/drawing/2014/main" id="{1D5922C0-2809-4165-9968-DBA099A061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 rot="16200000">
                  <a:off x="-2711999" y="3720479"/>
                  <a:ext cx="4709960" cy="381750"/>
                </a:xfrm>
                <a:prstGeom prst="rect">
                  <a:avLst/>
                </a:prstGeom>
              </p:spPr>
              <p:txBody>
                <a:bodyPr vert="horz" lIns="0" tIns="0" rIns="0" bIns="0" rtlCol="0">
                  <a:noAutofit/>
                </a:bodyPr>
                <a:lstStyle>
                  <a:lvl1pPr marL="0" indent="0" algn="l" defTabSz="914400" rtl="0" eaLnBrk="1" latinLnBrk="0" hangingPunct="1">
                    <a:spcBef>
                      <a:spcPts val="1200"/>
                    </a:spcBef>
                    <a:spcAft>
                      <a:spcPts val="600"/>
                    </a:spcAft>
                    <a:buFont typeface="Arial" panose="020B0604020202020204" pitchFamily="34" charset="0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7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6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4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7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81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8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08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9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8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9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08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9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08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9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080000" indent="-270000" algn="l" defTabSz="914400" rtl="0" eaLnBrk="1" latinLnBrk="0" hangingPunct="1">
                    <a:spcBef>
                      <a:spcPts val="300"/>
                    </a:spcBef>
                    <a:spcAft>
                      <a:spcPts val="600"/>
                    </a:spcAft>
                    <a:buFontTx/>
                    <a:buBlip>
                      <a:blip r:embed="rId9"/>
                    </a:buBlip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685800">
                    <a:spcBef>
                      <a:spcPts val="900"/>
                    </a:spcBef>
                    <a:spcAft>
                      <a:spcPts val="450"/>
                    </a:spcAft>
                    <a:tabLst>
                      <a:tab pos="271649" algn="l"/>
                      <a:tab pos="1079453" algn="l"/>
                    </a:tabLst>
                    <a:defRPr/>
                  </a:pPr>
                  <a:r>
                    <a:rPr lang="en-GB" sz="1050" dirty="0" err="1">
                      <a:solidFill>
                        <a:srgbClr val="FFFFFF"/>
                      </a:solidFill>
                      <a:latin typeface="Arial"/>
                      <a:cs typeface="Arial"/>
                    </a:rPr>
                    <a:t>Thành</a:t>
                  </a:r>
                  <a:r>
                    <a:rPr lang="en-GB" sz="105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 </a:t>
                  </a:r>
                  <a:r>
                    <a:rPr lang="en-GB" sz="1050" dirty="0" err="1">
                      <a:solidFill>
                        <a:srgbClr val="FFFFFF"/>
                      </a:solidFill>
                      <a:latin typeface="Arial"/>
                      <a:cs typeface="Arial"/>
                    </a:rPr>
                    <a:t>tích</a:t>
                  </a:r>
                  <a:r>
                    <a:rPr lang="en-GB" sz="105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 </a:t>
                  </a:r>
                  <a:r>
                    <a:rPr lang="en-GB" sz="1050" dirty="0" err="1">
                      <a:solidFill>
                        <a:srgbClr val="FFFFFF"/>
                      </a:solidFill>
                      <a:latin typeface="Arial"/>
                      <a:cs typeface="Arial"/>
                    </a:rPr>
                    <a:t>học</a:t>
                  </a:r>
                  <a:r>
                    <a:rPr lang="en-GB" sz="105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 </a:t>
                  </a:r>
                  <a:r>
                    <a:rPr lang="en-GB" sz="1050" dirty="0" err="1">
                      <a:solidFill>
                        <a:srgbClr val="FFFFFF"/>
                      </a:solidFill>
                      <a:latin typeface="Arial"/>
                      <a:cs typeface="Arial"/>
                    </a:rPr>
                    <a:t>tập</a:t>
                  </a:r>
                  <a:r>
                    <a:rPr lang="en-GB" sz="105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/</a:t>
                  </a:r>
                  <a:r>
                    <a:rPr lang="en-GB" sz="1050" dirty="0" err="1">
                      <a:solidFill>
                        <a:srgbClr val="FFFFFF"/>
                      </a:solidFill>
                      <a:latin typeface="Arial"/>
                      <a:cs typeface="Arial"/>
                    </a:rPr>
                    <a:t>nghề</a:t>
                  </a:r>
                  <a:r>
                    <a:rPr lang="en-GB" sz="105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 nghiệp</a:t>
                  </a:r>
                  <a:r>
                    <a:rPr lang="en-GB" sz="1050" baseline="30000" dirty="0">
                      <a:solidFill>
                        <a:srgbClr val="FFFFFF"/>
                      </a:solidFill>
                      <a:latin typeface="Arial"/>
                      <a:cs typeface="Arial"/>
                    </a:rPr>
                    <a:t>3</a:t>
                  </a:r>
                  <a:endParaRPr lang="en-US" sz="1050" dirty="0">
                    <a:solidFill>
                      <a:srgbClr val="FFFFFF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3FCFBCD-55AF-4159-9A09-C58EE1C48D40}"/>
                </a:ext>
              </a:extLst>
            </p:cNvPr>
            <p:cNvSpPr/>
            <p:nvPr/>
          </p:nvSpPr>
          <p:spPr bwMode="gray">
            <a:xfrm flipH="1">
              <a:off x="5738883" y="3207224"/>
              <a:ext cx="617935" cy="1501254"/>
            </a:xfrm>
            <a:custGeom>
              <a:avLst/>
              <a:gdLst>
                <a:gd name="connsiteX0" fmla="*/ 0 w 13648"/>
                <a:gd name="connsiteY0" fmla="*/ 0 h 1501254"/>
                <a:gd name="connsiteX1" fmla="*/ 13648 w 13648"/>
                <a:gd name="connsiteY1" fmla="*/ 1501254 h 150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48" h="1501254">
                  <a:moveTo>
                    <a:pt x="0" y="0"/>
                  </a:moveTo>
                  <a:cubicBezTo>
                    <a:pt x="3981" y="676701"/>
                    <a:pt x="7962" y="1353403"/>
                    <a:pt x="13648" y="1501254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>
                <a:defRPr/>
              </a:pPr>
              <a:endParaRPr lang="en-GB" sz="135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91" name="Rectangle 22">
              <a:extLst>
                <a:ext uri="{FF2B5EF4-FFF2-40B4-BE49-F238E27FC236}">
                  <a16:creationId xmlns:a16="http://schemas.microsoft.com/office/drawing/2014/main" id="{2085A32F-FEDD-47F4-83A7-ABE955FF407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482333" y="5214644"/>
              <a:ext cx="2501729" cy="26917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70000" indent="-270000" algn="l" defTabSz="914400" rtl="0" eaLnBrk="1" latinLnBrk="0" hangingPunct="1">
                <a:spcBef>
                  <a:spcPts val="300"/>
                </a:spcBef>
                <a:spcAft>
                  <a:spcPts val="600"/>
                </a:spcAft>
                <a:buFontTx/>
                <a:buBlip>
                  <a:blip r:embed="rId6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0000" indent="-270000" algn="l" defTabSz="914400" rtl="0" eaLnBrk="1" latinLnBrk="0" hangingPunct="1">
                <a:spcBef>
                  <a:spcPts val="300"/>
                </a:spcBef>
                <a:spcAft>
                  <a:spcPts val="600"/>
                </a:spcAft>
                <a:buFontTx/>
                <a:buBlip>
                  <a:blip r:embed="rId7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10000" indent="-270000" algn="l" defTabSz="914400" rtl="0" eaLnBrk="1" latinLnBrk="0" hangingPunct="1">
                <a:spcBef>
                  <a:spcPts val="300"/>
                </a:spcBef>
                <a:spcAft>
                  <a:spcPts val="600"/>
                </a:spcAft>
                <a:buFontTx/>
                <a:buBlip>
                  <a:blip r:embed="rId8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80000" indent="-270000" algn="l" defTabSz="914400" rtl="0" eaLnBrk="1" latinLnBrk="0" hangingPunct="1">
                <a:spcBef>
                  <a:spcPts val="300"/>
                </a:spcBef>
                <a:spcAft>
                  <a:spcPts val="600"/>
                </a:spcAft>
                <a:buFontTx/>
                <a:buBlip>
                  <a:blip r:embed="rId9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80000" indent="-270000" algn="l" defTabSz="914400" rtl="0" eaLnBrk="1" latinLnBrk="0" hangingPunct="1">
                <a:spcBef>
                  <a:spcPts val="300"/>
                </a:spcBef>
                <a:spcAft>
                  <a:spcPts val="600"/>
                </a:spcAft>
                <a:buFontTx/>
                <a:buBlip>
                  <a:blip r:embed="rId9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80000" indent="-270000" algn="l" defTabSz="914400" rtl="0" eaLnBrk="1" latinLnBrk="0" hangingPunct="1">
                <a:spcBef>
                  <a:spcPts val="300"/>
                </a:spcBef>
                <a:spcAft>
                  <a:spcPts val="600"/>
                </a:spcAft>
                <a:buFontTx/>
                <a:buBlip>
                  <a:blip r:embed="rId9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80000" indent="-270000" algn="l" defTabSz="914400" rtl="0" eaLnBrk="1" latinLnBrk="0" hangingPunct="1">
                <a:spcBef>
                  <a:spcPts val="300"/>
                </a:spcBef>
                <a:spcAft>
                  <a:spcPts val="600"/>
                </a:spcAft>
                <a:buFontTx/>
                <a:buBlip>
                  <a:blip r:embed="rId9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80000" indent="-270000" algn="l" defTabSz="914400" rtl="0" eaLnBrk="1" latinLnBrk="0" hangingPunct="1">
                <a:spcBef>
                  <a:spcPts val="300"/>
                </a:spcBef>
                <a:spcAft>
                  <a:spcPts val="600"/>
                </a:spcAft>
                <a:buFontTx/>
                <a:buBlip>
                  <a:blip r:embed="rId9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spcBef>
                  <a:spcPts val="900"/>
                </a:spcBef>
                <a:spcAft>
                  <a:spcPts val="450"/>
                </a:spcAft>
                <a:tabLst>
                  <a:tab pos="271649" algn="l"/>
                  <a:tab pos="1079453" algn="l"/>
                </a:tabLst>
                <a:defRPr/>
              </a:pPr>
              <a:r>
                <a:rPr lang="en-GB" sz="1050" dirty="0">
                  <a:solidFill>
                    <a:srgbClr val="FFFFFF"/>
                  </a:solidFill>
                  <a:latin typeface="Arial"/>
                  <a:cs typeface="Arial"/>
                </a:rPr>
                <a:t>Chi </a:t>
              </a:r>
              <a:r>
                <a:rPr lang="en-GB" sz="1050" dirty="0" err="1">
                  <a:solidFill>
                    <a:srgbClr val="FFFFFF"/>
                  </a:solidFill>
                  <a:latin typeface="Arial"/>
                  <a:cs typeface="Arial"/>
                </a:rPr>
                <a:t>phí</a:t>
              </a:r>
              <a:r>
                <a:rPr lang="en-GB" sz="105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n-GB" sz="1050" dirty="0" err="1">
                  <a:solidFill>
                    <a:srgbClr val="FFFFFF"/>
                  </a:solidFill>
                  <a:latin typeface="Arial"/>
                  <a:cs typeface="Arial"/>
                </a:rPr>
                <a:t>chăm</a:t>
              </a:r>
              <a:r>
                <a:rPr lang="en-GB" sz="105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n-GB" sz="1050" dirty="0" err="1">
                  <a:solidFill>
                    <a:srgbClr val="FFFFFF"/>
                  </a:solidFill>
                  <a:latin typeface="Arial"/>
                  <a:cs typeface="Arial"/>
                </a:rPr>
                <a:t>sóc</a:t>
              </a:r>
              <a:r>
                <a:rPr lang="en-GB" sz="105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n-GB" sz="1050" dirty="0" err="1">
                  <a:solidFill>
                    <a:srgbClr val="FFFFFF"/>
                  </a:solidFill>
                  <a:latin typeface="Arial"/>
                  <a:cs typeface="Arial"/>
                </a:rPr>
                <a:t>sức</a:t>
              </a:r>
              <a:r>
                <a:rPr lang="en-GB" sz="1050" dirty="0">
                  <a:solidFill>
                    <a:srgbClr val="FFFFFF"/>
                  </a:solidFill>
                  <a:latin typeface="Arial"/>
                  <a:cs typeface="Arial"/>
                </a:rPr>
                <a:t> khỏe</a:t>
              </a:r>
              <a:r>
                <a:rPr lang="en-GB" sz="1050" baseline="30000" dirty="0">
                  <a:solidFill>
                    <a:srgbClr val="FFFFFF"/>
                  </a:solidFill>
                  <a:latin typeface="Arial"/>
                  <a:cs typeface="Arial"/>
                </a:rPr>
                <a:t>5</a:t>
              </a:r>
              <a:endParaRPr lang="en-US" sz="1050" baseline="300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92" name="Rectangle 22">
              <a:extLst>
                <a:ext uri="{FF2B5EF4-FFF2-40B4-BE49-F238E27FC236}">
                  <a16:creationId xmlns:a16="http://schemas.microsoft.com/office/drawing/2014/main" id="{7D4A74B8-4183-4058-A4B1-EB98C0F06BD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223793" y="5700261"/>
              <a:ext cx="2217380" cy="27304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70000" indent="-270000" algn="l" defTabSz="914400" rtl="0" eaLnBrk="1" latinLnBrk="0" hangingPunct="1">
                <a:spcBef>
                  <a:spcPts val="300"/>
                </a:spcBef>
                <a:spcAft>
                  <a:spcPts val="600"/>
                </a:spcAft>
                <a:buFontTx/>
                <a:buBlip>
                  <a:blip r:embed="rId6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0000" indent="-270000" algn="l" defTabSz="914400" rtl="0" eaLnBrk="1" latinLnBrk="0" hangingPunct="1">
                <a:spcBef>
                  <a:spcPts val="300"/>
                </a:spcBef>
                <a:spcAft>
                  <a:spcPts val="600"/>
                </a:spcAft>
                <a:buFontTx/>
                <a:buBlip>
                  <a:blip r:embed="rId7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10000" indent="-270000" algn="l" defTabSz="914400" rtl="0" eaLnBrk="1" latinLnBrk="0" hangingPunct="1">
                <a:spcBef>
                  <a:spcPts val="300"/>
                </a:spcBef>
                <a:spcAft>
                  <a:spcPts val="600"/>
                </a:spcAft>
                <a:buFontTx/>
                <a:buBlip>
                  <a:blip r:embed="rId8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80000" indent="-270000" algn="l" defTabSz="914400" rtl="0" eaLnBrk="1" latinLnBrk="0" hangingPunct="1">
                <a:spcBef>
                  <a:spcPts val="300"/>
                </a:spcBef>
                <a:spcAft>
                  <a:spcPts val="600"/>
                </a:spcAft>
                <a:buFontTx/>
                <a:buBlip>
                  <a:blip r:embed="rId9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80000" indent="-270000" algn="l" defTabSz="914400" rtl="0" eaLnBrk="1" latinLnBrk="0" hangingPunct="1">
                <a:spcBef>
                  <a:spcPts val="300"/>
                </a:spcBef>
                <a:spcAft>
                  <a:spcPts val="600"/>
                </a:spcAft>
                <a:buFontTx/>
                <a:buBlip>
                  <a:blip r:embed="rId9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80000" indent="-270000" algn="l" defTabSz="914400" rtl="0" eaLnBrk="1" latinLnBrk="0" hangingPunct="1">
                <a:spcBef>
                  <a:spcPts val="300"/>
                </a:spcBef>
                <a:spcAft>
                  <a:spcPts val="600"/>
                </a:spcAft>
                <a:buFontTx/>
                <a:buBlip>
                  <a:blip r:embed="rId9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80000" indent="-270000" algn="l" defTabSz="914400" rtl="0" eaLnBrk="1" latinLnBrk="0" hangingPunct="1">
                <a:spcBef>
                  <a:spcPts val="300"/>
                </a:spcBef>
                <a:spcAft>
                  <a:spcPts val="600"/>
                </a:spcAft>
                <a:buFontTx/>
                <a:buBlip>
                  <a:blip r:embed="rId9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80000" indent="-270000" algn="l" defTabSz="914400" rtl="0" eaLnBrk="1" latinLnBrk="0" hangingPunct="1">
                <a:spcBef>
                  <a:spcPts val="300"/>
                </a:spcBef>
                <a:spcAft>
                  <a:spcPts val="600"/>
                </a:spcAft>
                <a:buFontTx/>
                <a:buBlip>
                  <a:blip r:embed="rId9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spcBef>
                  <a:spcPts val="900"/>
                </a:spcBef>
                <a:spcAft>
                  <a:spcPts val="450"/>
                </a:spcAft>
                <a:tabLst>
                  <a:tab pos="271649" algn="l"/>
                  <a:tab pos="1079453" algn="l"/>
                </a:tabLst>
                <a:defRPr/>
              </a:pPr>
              <a:r>
                <a:rPr lang="en-GB" sz="1050" dirty="0" err="1">
                  <a:solidFill>
                    <a:srgbClr val="FFFFFF"/>
                  </a:solidFill>
                  <a:latin typeface="Arial"/>
                  <a:cs typeface="Arial"/>
                </a:rPr>
                <a:t>Thường</a:t>
              </a:r>
              <a:r>
                <a:rPr lang="en-GB" sz="105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n-GB" sz="1050" dirty="0" err="1">
                  <a:solidFill>
                    <a:srgbClr val="FFFFFF"/>
                  </a:solidFill>
                  <a:latin typeface="Arial"/>
                  <a:cs typeface="Arial"/>
                </a:rPr>
                <a:t>xuyên</a:t>
              </a:r>
              <a:r>
                <a:rPr lang="en-GB" sz="105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n-GB" sz="1050" dirty="0" err="1">
                  <a:solidFill>
                    <a:srgbClr val="FFFFFF"/>
                  </a:solidFill>
                  <a:latin typeface="Arial"/>
                  <a:cs typeface="Arial"/>
                </a:rPr>
                <a:t>vắng</a:t>
              </a:r>
              <a:r>
                <a:rPr lang="en-GB" sz="105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n-GB" sz="1050" dirty="0" err="1">
                  <a:solidFill>
                    <a:srgbClr val="FFFFFF"/>
                  </a:solidFill>
                  <a:latin typeface="Arial"/>
                  <a:cs typeface="Arial"/>
                </a:rPr>
                <a:t>mặt</a:t>
              </a:r>
              <a:r>
                <a:rPr lang="en-GB" sz="105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n-GB" sz="1050" baseline="30000" dirty="0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  <a:endParaRPr lang="en-US" sz="1050" baseline="300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93" name="Rectangle 22">
              <a:extLst>
                <a:ext uri="{FF2B5EF4-FFF2-40B4-BE49-F238E27FC236}">
                  <a16:creationId xmlns:a16="http://schemas.microsoft.com/office/drawing/2014/main" id="{1B5F7224-B294-447D-9487-D07789B860A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637210" y="5715632"/>
              <a:ext cx="3497264" cy="278703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70000" indent="-270000" algn="l" defTabSz="914400" rtl="0" eaLnBrk="1" latinLnBrk="0" hangingPunct="1">
                <a:spcBef>
                  <a:spcPts val="300"/>
                </a:spcBef>
                <a:spcAft>
                  <a:spcPts val="600"/>
                </a:spcAft>
                <a:buFontTx/>
                <a:buBlip>
                  <a:blip r:embed="rId6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0000" indent="-270000" algn="l" defTabSz="914400" rtl="0" eaLnBrk="1" latinLnBrk="0" hangingPunct="1">
                <a:spcBef>
                  <a:spcPts val="300"/>
                </a:spcBef>
                <a:spcAft>
                  <a:spcPts val="600"/>
                </a:spcAft>
                <a:buFontTx/>
                <a:buBlip>
                  <a:blip r:embed="rId7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10000" indent="-270000" algn="l" defTabSz="914400" rtl="0" eaLnBrk="1" latinLnBrk="0" hangingPunct="1">
                <a:spcBef>
                  <a:spcPts val="300"/>
                </a:spcBef>
                <a:spcAft>
                  <a:spcPts val="600"/>
                </a:spcAft>
                <a:buFontTx/>
                <a:buBlip>
                  <a:blip r:embed="rId8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80000" indent="-270000" algn="l" defTabSz="914400" rtl="0" eaLnBrk="1" latinLnBrk="0" hangingPunct="1">
                <a:spcBef>
                  <a:spcPts val="300"/>
                </a:spcBef>
                <a:spcAft>
                  <a:spcPts val="600"/>
                </a:spcAft>
                <a:buFontTx/>
                <a:buBlip>
                  <a:blip r:embed="rId9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80000" indent="-270000" algn="l" defTabSz="914400" rtl="0" eaLnBrk="1" latinLnBrk="0" hangingPunct="1">
                <a:spcBef>
                  <a:spcPts val="300"/>
                </a:spcBef>
                <a:spcAft>
                  <a:spcPts val="600"/>
                </a:spcAft>
                <a:buFontTx/>
                <a:buBlip>
                  <a:blip r:embed="rId9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80000" indent="-270000" algn="l" defTabSz="914400" rtl="0" eaLnBrk="1" latinLnBrk="0" hangingPunct="1">
                <a:spcBef>
                  <a:spcPts val="300"/>
                </a:spcBef>
                <a:spcAft>
                  <a:spcPts val="600"/>
                </a:spcAft>
                <a:buFontTx/>
                <a:buBlip>
                  <a:blip r:embed="rId9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80000" indent="-270000" algn="l" defTabSz="914400" rtl="0" eaLnBrk="1" latinLnBrk="0" hangingPunct="1">
                <a:spcBef>
                  <a:spcPts val="300"/>
                </a:spcBef>
                <a:spcAft>
                  <a:spcPts val="600"/>
                </a:spcAft>
                <a:buFontTx/>
                <a:buBlip>
                  <a:blip r:embed="rId9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80000" indent="-270000" algn="l" defTabSz="914400" rtl="0" eaLnBrk="1" latinLnBrk="0" hangingPunct="1">
                <a:spcBef>
                  <a:spcPts val="300"/>
                </a:spcBef>
                <a:spcAft>
                  <a:spcPts val="600"/>
                </a:spcAft>
                <a:buFontTx/>
                <a:buBlip>
                  <a:blip r:embed="rId9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spcBef>
                  <a:spcPts val="900"/>
                </a:spcBef>
                <a:spcAft>
                  <a:spcPts val="450"/>
                </a:spcAft>
                <a:tabLst>
                  <a:tab pos="271649" algn="l"/>
                  <a:tab pos="1079453" algn="l"/>
                </a:tabLst>
                <a:defRPr/>
              </a:pPr>
              <a:r>
                <a:rPr lang="en-GB" sz="1100" dirty="0" err="1">
                  <a:solidFill>
                    <a:srgbClr val="FFFFFF"/>
                  </a:solidFill>
                  <a:latin typeface="Arial"/>
                  <a:cs typeface="Arial"/>
                </a:rPr>
                <a:t>Giảm</a:t>
              </a:r>
              <a:r>
                <a:rPr lang="en-GB" sz="110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n-GB" sz="1100" dirty="0" err="1">
                  <a:solidFill>
                    <a:srgbClr val="FFFFFF"/>
                  </a:solidFill>
                  <a:latin typeface="Arial"/>
                  <a:cs typeface="Arial"/>
                </a:rPr>
                <a:t>tính</a:t>
              </a:r>
              <a:r>
                <a:rPr lang="en-GB" sz="110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n-GB" sz="1100" dirty="0" err="1">
                  <a:solidFill>
                    <a:srgbClr val="FFFFFF"/>
                  </a:solidFill>
                  <a:latin typeface="Arial"/>
                  <a:cs typeface="Arial"/>
                </a:rPr>
                <a:t>sáng</a:t>
              </a:r>
              <a:r>
                <a:rPr lang="en-GB" sz="110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n-GB" sz="1100" dirty="0" err="1">
                  <a:solidFill>
                    <a:srgbClr val="FFFFFF"/>
                  </a:solidFill>
                  <a:latin typeface="Arial"/>
                  <a:cs typeface="Arial"/>
                </a:rPr>
                <a:t>tạo</a:t>
              </a:r>
              <a:r>
                <a:rPr lang="en-GB" sz="110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n-GB" sz="1100" dirty="0" err="1">
                  <a:solidFill>
                    <a:srgbClr val="FFFFFF"/>
                  </a:solidFill>
                  <a:latin typeface="Arial"/>
                  <a:cs typeface="Arial"/>
                </a:rPr>
                <a:t>trong</a:t>
              </a:r>
              <a:r>
                <a:rPr lang="en-GB" sz="110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n-GB" sz="1100" dirty="0" err="1">
                  <a:solidFill>
                    <a:srgbClr val="FFFFFF"/>
                  </a:solidFill>
                  <a:latin typeface="Arial"/>
                  <a:cs typeface="Arial"/>
                </a:rPr>
                <a:t>công</a:t>
              </a:r>
              <a:r>
                <a:rPr lang="en-GB" sz="110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n-GB" sz="1100" dirty="0" err="1">
                  <a:solidFill>
                    <a:srgbClr val="FFFFFF"/>
                  </a:solidFill>
                  <a:latin typeface="Arial"/>
                  <a:cs typeface="Arial"/>
                </a:rPr>
                <a:t>việc</a:t>
              </a:r>
              <a:r>
                <a:rPr lang="en-GB" sz="110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n-GB" sz="1100" baseline="30000" dirty="0">
                  <a:solidFill>
                    <a:srgbClr val="FFFFFF"/>
                  </a:solidFill>
                  <a:latin typeface="Arial"/>
                  <a:cs typeface="Arial"/>
                </a:rPr>
                <a:t>2,4</a:t>
              </a:r>
              <a:endParaRPr lang="en-US" sz="1100" baseline="300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94" name="Rectangle 22">
              <a:extLst>
                <a:ext uri="{FF2B5EF4-FFF2-40B4-BE49-F238E27FC236}">
                  <a16:creationId xmlns:a16="http://schemas.microsoft.com/office/drawing/2014/main" id="{28D97253-B398-446C-A771-3F0AD0D3EB3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047907" y="5225266"/>
              <a:ext cx="1421544" cy="29680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spcBef>
                  <a:spcPts val="12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70000" indent="-270000" algn="l" defTabSz="914400" rtl="0" eaLnBrk="1" latinLnBrk="0" hangingPunct="1">
                <a:spcBef>
                  <a:spcPts val="300"/>
                </a:spcBef>
                <a:spcAft>
                  <a:spcPts val="600"/>
                </a:spcAft>
                <a:buFontTx/>
                <a:buBlip>
                  <a:blip r:embed="rId6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0000" indent="-270000" algn="l" defTabSz="914400" rtl="0" eaLnBrk="1" latinLnBrk="0" hangingPunct="1">
                <a:spcBef>
                  <a:spcPts val="300"/>
                </a:spcBef>
                <a:spcAft>
                  <a:spcPts val="600"/>
                </a:spcAft>
                <a:buFontTx/>
                <a:buBlip>
                  <a:blip r:embed="rId7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10000" indent="-270000" algn="l" defTabSz="914400" rtl="0" eaLnBrk="1" latinLnBrk="0" hangingPunct="1">
                <a:spcBef>
                  <a:spcPts val="300"/>
                </a:spcBef>
                <a:spcAft>
                  <a:spcPts val="600"/>
                </a:spcAft>
                <a:buFontTx/>
                <a:buBlip>
                  <a:blip r:embed="rId8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80000" indent="-270000" algn="l" defTabSz="914400" rtl="0" eaLnBrk="1" latinLnBrk="0" hangingPunct="1">
                <a:spcBef>
                  <a:spcPts val="300"/>
                </a:spcBef>
                <a:spcAft>
                  <a:spcPts val="600"/>
                </a:spcAft>
                <a:buFontTx/>
                <a:buBlip>
                  <a:blip r:embed="rId9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80000" indent="-270000" algn="l" defTabSz="914400" rtl="0" eaLnBrk="1" latinLnBrk="0" hangingPunct="1">
                <a:spcBef>
                  <a:spcPts val="300"/>
                </a:spcBef>
                <a:spcAft>
                  <a:spcPts val="600"/>
                </a:spcAft>
                <a:buFontTx/>
                <a:buBlip>
                  <a:blip r:embed="rId9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80000" indent="-270000" algn="l" defTabSz="914400" rtl="0" eaLnBrk="1" latinLnBrk="0" hangingPunct="1">
                <a:spcBef>
                  <a:spcPts val="300"/>
                </a:spcBef>
                <a:spcAft>
                  <a:spcPts val="600"/>
                </a:spcAft>
                <a:buFontTx/>
                <a:buBlip>
                  <a:blip r:embed="rId9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80000" indent="-270000" algn="l" defTabSz="914400" rtl="0" eaLnBrk="1" latinLnBrk="0" hangingPunct="1">
                <a:spcBef>
                  <a:spcPts val="300"/>
                </a:spcBef>
                <a:spcAft>
                  <a:spcPts val="600"/>
                </a:spcAft>
                <a:buFontTx/>
                <a:buBlip>
                  <a:blip r:embed="rId9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80000" indent="-270000" algn="l" defTabSz="914400" rtl="0" eaLnBrk="1" latinLnBrk="0" hangingPunct="1">
                <a:spcBef>
                  <a:spcPts val="300"/>
                </a:spcBef>
                <a:spcAft>
                  <a:spcPts val="600"/>
                </a:spcAft>
                <a:buFontTx/>
                <a:buBlip>
                  <a:blip r:embed="rId9"/>
                </a:buBlip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spcBef>
                  <a:spcPts val="900"/>
                </a:spcBef>
                <a:spcAft>
                  <a:spcPts val="450"/>
                </a:spcAft>
                <a:tabLst>
                  <a:tab pos="271649" algn="l"/>
                  <a:tab pos="1079453" algn="l"/>
                </a:tabLst>
                <a:defRPr/>
              </a:pPr>
              <a:r>
                <a:rPr lang="en-GB" sz="1050" dirty="0" err="1">
                  <a:solidFill>
                    <a:srgbClr val="FFFFFF"/>
                  </a:solidFill>
                  <a:latin typeface="Arial"/>
                  <a:cs typeface="Arial"/>
                </a:rPr>
                <a:t>Thất</a:t>
              </a:r>
              <a:r>
                <a:rPr lang="en-GB" sz="1050" dirty="0">
                  <a:solidFill>
                    <a:srgbClr val="FFFFFF"/>
                  </a:solidFill>
                  <a:latin typeface="Arial"/>
                  <a:cs typeface="Arial"/>
                </a:rPr>
                <a:t> nghiệp</a:t>
              </a:r>
              <a:r>
                <a:rPr lang="en-GB" sz="1050" baseline="30000" dirty="0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  <a:endParaRPr lang="en-US" sz="1050" baseline="300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5" name="Rectangle 22">
            <a:extLst>
              <a:ext uri="{FF2B5EF4-FFF2-40B4-BE49-F238E27FC236}">
                <a16:creationId xmlns:a16="http://schemas.microsoft.com/office/drawing/2014/main" id="{35CCB1DE-FAA1-4F1E-84FC-1B70B64C159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107647" y="1533190"/>
            <a:ext cx="1077551" cy="4632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900"/>
              </a:spcBef>
              <a:spcAft>
                <a:spcPts val="450"/>
              </a:spcAft>
              <a:tabLst>
                <a:tab pos="1077913" algn="l"/>
              </a:tabLst>
              <a:defRPr/>
            </a:pPr>
            <a:r>
              <a:rPr lang="en-GB" sz="1400" dirty="0" err="1">
                <a:latin typeface="Arial"/>
                <a:cs typeface="Arial"/>
              </a:rPr>
              <a:t>Tác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động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lên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cá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nhân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96" name="Rectangle 22">
            <a:extLst>
              <a:ext uri="{FF2B5EF4-FFF2-40B4-BE49-F238E27FC236}">
                <a16:creationId xmlns:a16="http://schemas.microsoft.com/office/drawing/2014/main" id="{B35A77C9-94F9-442B-8341-44D36D41426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280389" y="4710466"/>
            <a:ext cx="1016753" cy="4692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900"/>
              </a:spcBef>
              <a:spcAft>
                <a:spcPts val="450"/>
              </a:spcAft>
              <a:tabLst>
                <a:tab pos="1077913" algn="l"/>
              </a:tabLst>
              <a:defRPr/>
            </a:pPr>
            <a:r>
              <a:rPr lang="en-GB" sz="1400" dirty="0" err="1">
                <a:latin typeface="Arial"/>
                <a:cs typeface="Arial"/>
              </a:rPr>
              <a:t>Tác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động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lên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xã</a:t>
            </a:r>
            <a:r>
              <a:rPr lang="en-GB" sz="1400" dirty="0">
                <a:latin typeface="Arial"/>
                <a:cs typeface="Arial"/>
              </a:rPr>
              <a:t> </a:t>
            </a:r>
            <a:r>
              <a:rPr lang="en-GB" sz="1400" dirty="0" err="1">
                <a:latin typeface="Arial"/>
                <a:cs typeface="Arial"/>
              </a:rPr>
              <a:t>hội</a:t>
            </a: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B7312F2-AE54-49BE-8ADD-DB160832AB01}"/>
              </a:ext>
            </a:extLst>
          </p:cNvPr>
          <p:cNvCxnSpPr/>
          <p:nvPr/>
        </p:nvCxnSpPr>
        <p:spPr bwMode="gray">
          <a:xfrm>
            <a:off x="9788764" y="1996472"/>
            <a:ext cx="0" cy="27139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3" name="Rectangle 22">
            <a:extLst>
              <a:ext uri="{FF2B5EF4-FFF2-40B4-BE49-F238E27FC236}">
                <a16:creationId xmlns:a16="http://schemas.microsoft.com/office/drawing/2014/main" id="{017348CC-35CE-4B39-B100-D084A8A9637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107647" y="3121418"/>
            <a:ext cx="1150703" cy="42251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900"/>
              </a:spcBef>
              <a:spcAft>
                <a:spcPts val="450"/>
              </a:spcAft>
              <a:tabLst>
                <a:tab pos="1077913" algn="l"/>
              </a:tabLst>
              <a:defRPr/>
            </a:pPr>
            <a:r>
              <a:rPr lang="en-GB" sz="1400" dirty="0" err="1">
                <a:solidFill>
                  <a:srgbClr val="7577C0"/>
                </a:solidFill>
                <a:latin typeface="Arial"/>
                <a:cs typeface="Arial"/>
              </a:rPr>
              <a:t>Trì</a:t>
            </a:r>
            <a:r>
              <a:rPr lang="en-GB" sz="1400" dirty="0">
                <a:solidFill>
                  <a:srgbClr val="7577C0"/>
                </a:solidFill>
                <a:latin typeface="Arial"/>
                <a:cs typeface="Arial"/>
              </a:rPr>
              <a:t> </a:t>
            </a:r>
            <a:r>
              <a:rPr lang="en-GB" sz="1400" dirty="0" err="1">
                <a:solidFill>
                  <a:srgbClr val="7577C0"/>
                </a:solidFill>
                <a:latin typeface="Arial"/>
                <a:cs typeface="Arial"/>
              </a:rPr>
              <a:t>hoãn</a:t>
            </a:r>
            <a:r>
              <a:rPr lang="en-GB" sz="1400" dirty="0">
                <a:solidFill>
                  <a:srgbClr val="7577C0"/>
                </a:solidFill>
                <a:latin typeface="Arial"/>
                <a:cs typeface="Arial"/>
              </a:rPr>
              <a:t> </a:t>
            </a:r>
            <a:r>
              <a:rPr lang="en-GB" sz="1400" dirty="0" err="1">
                <a:solidFill>
                  <a:srgbClr val="7577C0"/>
                </a:solidFill>
                <a:latin typeface="Arial"/>
                <a:cs typeface="Arial"/>
              </a:rPr>
              <a:t>chẩn</a:t>
            </a:r>
            <a:r>
              <a:rPr lang="en-GB" sz="1400" dirty="0">
                <a:solidFill>
                  <a:srgbClr val="7577C0"/>
                </a:solidFill>
                <a:latin typeface="Arial"/>
                <a:cs typeface="Arial"/>
              </a:rPr>
              <a:t> </a:t>
            </a:r>
            <a:r>
              <a:rPr lang="en-GB" sz="1400" dirty="0" err="1">
                <a:solidFill>
                  <a:srgbClr val="7577C0"/>
                </a:solidFill>
                <a:latin typeface="Arial"/>
                <a:cs typeface="Arial"/>
              </a:rPr>
              <a:t>đoán</a:t>
            </a:r>
            <a:endParaRPr lang="en-US" sz="1400" dirty="0">
              <a:solidFill>
                <a:srgbClr val="7577C0"/>
              </a:solidFill>
              <a:latin typeface="Arial"/>
              <a:cs typeface="Arial"/>
            </a:endParaRPr>
          </a:p>
        </p:txBody>
      </p:sp>
      <p:sp>
        <p:nvSpPr>
          <p:cNvPr id="104" name="Inhaltsplatzhalter 2">
            <a:extLst>
              <a:ext uri="{FF2B5EF4-FFF2-40B4-BE49-F238E27FC236}">
                <a16:creationId xmlns:a16="http://schemas.microsoft.com/office/drawing/2014/main" id="{99FACEB3-55A0-48B2-A243-35102B06253A}"/>
              </a:ext>
            </a:extLst>
          </p:cNvPr>
          <p:cNvSpPr txBox="1">
            <a:spLocks/>
          </p:cNvSpPr>
          <p:nvPr/>
        </p:nvSpPr>
        <p:spPr bwMode="gray">
          <a:xfrm>
            <a:off x="2538124" y="3402148"/>
            <a:ext cx="2449746" cy="612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2000" tIns="0" rIns="7200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>
              <a:spcBef>
                <a:spcPts val="900"/>
              </a:spcBef>
              <a:spcAft>
                <a:spcPts val="450"/>
              </a:spcAft>
              <a:defRPr/>
            </a:pPr>
            <a:r>
              <a:rPr lang="en-US" sz="1200" dirty="0" err="1">
                <a:latin typeface="Arial"/>
                <a:cs typeface="Arial"/>
              </a:rPr>
              <a:t>Tác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động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lên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đời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sống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tình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dục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là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yếu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tố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chính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ảnh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hưởng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đến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chất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lượng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cuộc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sống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baseline="30000" dirty="0">
                <a:latin typeface="Arial"/>
                <a:cs typeface="Arial"/>
              </a:rPr>
              <a:t>3</a:t>
            </a:r>
          </a:p>
        </p:txBody>
      </p:sp>
      <p:sp>
        <p:nvSpPr>
          <p:cNvPr id="105" name="Inhaltsplatzhalter 2">
            <a:extLst>
              <a:ext uri="{FF2B5EF4-FFF2-40B4-BE49-F238E27FC236}">
                <a16:creationId xmlns:a16="http://schemas.microsoft.com/office/drawing/2014/main" id="{16C6E74A-2988-4AE2-834C-338D153EBA0D}"/>
              </a:ext>
            </a:extLst>
          </p:cNvPr>
          <p:cNvSpPr txBox="1">
            <a:spLocks/>
          </p:cNvSpPr>
          <p:nvPr/>
        </p:nvSpPr>
        <p:spPr bwMode="gray">
          <a:xfrm>
            <a:off x="2212933" y="2564965"/>
            <a:ext cx="3369231" cy="612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2000" tIns="0" rIns="7200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 defTabSz="685800">
              <a:spcBef>
                <a:spcPts val="225"/>
              </a:spcBef>
              <a:spcAft>
                <a:spcPts val="450"/>
              </a:spcAft>
              <a:buNone/>
              <a:defRPr/>
            </a:pPr>
            <a:r>
              <a:rPr lang="en-GB" sz="1200" dirty="0" err="1">
                <a:latin typeface="Arial"/>
                <a:cs typeface="Arial"/>
              </a:rPr>
              <a:t>Thống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kinh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và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đau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vùng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chậu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nói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chung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là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các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triệu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chứng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thường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gặp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nhất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của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lạc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nội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mạc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tử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dirty="0" err="1">
                <a:latin typeface="Arial"/>
                <a:cs typeface="Arial"/>
              </a:rPr>
              <a:t>cung</a:t>
            </a:r>
            <a:r>
              <a:rPr lang="en-GB" sz="1200" dirty="0">
                <a:latin typeface="Arial"/>
                <a:cs typeface="Arial"/>
              </a:rPr>
              <a:t> </a:t>
            </a:r>
            <a:r>
              <a:rPr lang="en-GB" sz="1200" baseline="30000" dirty="0">
                <a:latin typeface="Arial"/>
                <a:cs typeface="Arial"/>
              </a:rPr>
              <a:t>3</a:t>
            </a:r>
          </a:p>
        </p:txBody>
      </p:sp>
      <p:sp>
        <p:nvSpPr>
          <p:cNvPr id="106" name="Rectangle 22">
            <a:extLst>
              <a:ext uri="{FF2B5EF4-FFF2-40B4-BE49-F238E27FC236}">
                <a16:creationId xmlns:a16="http://schemas.microsoft.com/office/drawing/2014/main" id="{543C0BE8-6D2D-4A5B-AB9D-31502BAE1A5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89526" y="3035551"/>
            <a:ext cx="866964" cy="2319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900"/>
              </a:spcBef>
              <a:spcAft>
                <a:spcPts val="450"/>
              </a:spcAft>
              <a:tabLst>
                <a:tab pos="271649" algn="l"/>
                <a:tab pos="1079453" algn="l"/>
              </a:tabLst>
              <a:defRPr/>
            </a:pPr>
            <a:r>
              <a:rPr lang="en-GB" sz="1050" dirty="0" err="1">
                <a:solidFill>
                  <a:srgbClr val="FFFFFF"/>
                </a:solidFill>
                <a:latin typeface="Arial"/>
                <a:cs typeface="Arial"/>
              </a:rPr>
              <a:t>Vô</a:t>
            </a:r>
            <a:r>
              <a:rPr lang="en-GB" sz="1050" dirty="0">
                <a:solidFill>
                  <a:srgbClr val="FFFFFF"/>
                </a:solidFill>
                <a:latin typeface="Arial"/>
                <a:cs typeface="Arial"/>
              </a:rPr>
              <a:t> sinh</a:t>
            </a:r>
            <a:r>
              <a:rPr lang="en-GB" sz="1050" baseline="30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lang="en-US" sz="1050" baseline="30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7" name="Rectangle 22">
            <a:extLst>
              <a:ext uri="{FF2B5EF4-FFF2-40B4-BE49-F238E27FC236}">
                <a16:creationId xmlns:a16="http://schemas.microsoft.com/office/drawing/2014/main" id="{D8773595-5B0A-48E7-BE35-B3A48A6CB22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798259" y="2721255"/>
            <a:ext cx="892456" cy="2294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7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900"/>
              </a:spcBef>
              <a:spcAft>
                <a:spcPts val="450"/>
              </a:spcAft>
              <a:tabLst>
                <a:tab pos="271649" algn="l"/>
                <a:tab pos="1079453" algn="l"/>
              </a:tabLst>
              <a:defRPr/>
            </a:pPr>
            <a:r>
              <a:rPr lang="en-GB" sz="1050" dirty="0" err="1">
                <a:solidFill>
                  <a:srgbClr val="FFFFFF"/>
                </a:solidFill>
                <a:latin typeface="Arial"/>
                <a:cs typeface="Arial"/>
              </a:rPr>
              <a:t>Tình</a:t>
            </a:r>
            <a:r>
              <a:rPr lang="en-GB" sz="1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050" dirty="0" err="1">
                <a:solidFill>
                  <a:srgbClr val="FFFFFF"/>
                </a:solidFill>
                <a:latin typeface="Arial"/>
                <a:cs typeface="Arial"/>
              </a:rPr>
              <a:t>trạng</a:t>
            </a:r>
            <a:r>
              <a:rPr lang="en-GB" sz="1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050" dirty="0" err="1">
                <a:solidFill>
                  <a:srgbClr val="FFFFFF"/>
                </a:solidFill>
                <a:latin typeface="Arial"/>
                <a:cs typeface="Arial"/>
              </a:rPr>
              <a:t>khỏe</a:t>
            </a:r>
            <a:r>
              <a:rPr lang="en-GB" sz="1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050" dirty="0" err="1">
                <a:solidFill>
                  <a:srgbClr val="FFFFFF"/>
                </a:solidFill>
                <a:latin typeface="Arial"/>
                <a:cs typeface="Arial"/>
              </a:rPr>
              <a:t>mạnh</a:t>
            </a:r>
            <a:r>
              <a:rPr lang="en-GB" sz="1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050" baseline="300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lang="en-US" sz="105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599780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339" y="79684"/>
            <a:ext cx="11674257" cy="1325563"/>
          </a:xfrm>
        </p:spPr>
        <p:txBody>
          <a:bodyPr>
            <a:normAutofit fontScale="90000"/>
          </a:bodyPr>
          <a:lstStyle/>
          <a:p>
            <a:pPr lvl="0" algn="just"/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Chấp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chẩn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hoãn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chẩn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LNMTC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5A09387-B3E6-411E-9C10-ABA7614C5E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54440" y="5965551"/>
            <a:ext cx="8672201" cy="504823"/>
          </a:xfrm>
        </p:spPr>
        <p:txBody>
          <a:bodyPr/>
          <a:lstStyle/>
          <a:p>
            <a:r>
              <a:rPr lang="da-DK" dirty="0"/>
              <a:t>PID, (pelvic inflammatory disease) bệnh viêm vùng chậu</a:t>
            </a:r>
          </a:p>
          <a:p>
            <a:r>
              <a:rPr lang="da-DK" dirty="0"/>
              <a:t>Hudelist G et al. Hum Reprod 2012; 27: 3412–3416.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94030" y="1447367"/>
            <a:ext cx="2653612" cy="292388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450"/>
              </a:spcAft>
              <a:defRPr/>
            </a:pPr>
            <a:r>
              <a:rPr lang="en-US" altLang="en-US" sz="1600" b="1" dirty="0" err="1">
                <a:solidFill>
                  <a:srgbClr val="7AB8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Thường</a:t>
            </a:r>
            <a:r>
              <a:rPr lang="en-US" altLang="en-US" sz="1600" b="1" dirty="0">
                <a:solidFill>
                  <a:srgbClr val="7AB8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US" altLang="en-US" sz="1600" b="1" dirty="0" err="1">
                <a:solidFill>
                  <a:srgbClr val="7AB8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chẩn</a:t>
            </a:r>
            <a:r>
              <a:rPr lang="en-US" altLang="en-US" sz="1600" b="1" dirty="0">
                <a:solidFill>
                  <a:srgbClr val="7AB8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US" altLang="en-US" sz="1600" b="1" dirty="0" err="1">
                <a:solidFill>
                  <a:srgbClr val="7AB8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đoán</a:t>
            </a:r>
            <a:r>
              <a:rPr lang="en-US" altLang="en-US" sz="1600" b="1" dirty="0">
                <a:solidFill>
                  <a:srgbClr val="7AB8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US" altLang="en-US" sz="1600" b="1" dirty="0" err="1">
                <a:solidFill>
                  <a:srgbClr val="7AB8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sai</a:t>
            </a:r>
            <a:endParaRPr lang="en-US" altLang="en-US" sz="1600" b="1" baseline="30000" dirty="0">
              <a:solidFill>
                <a:srgbClr val="7AB8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08905" y="1810056"/>
            <a:ext cx="2637169" cy="58880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algn="ctr" defTabSz="342892" eaLnBrk="0" fontAlgn="base" hangingPunct="0">
              <a:spcBef>
                <a:spcPts val="675"/>
              </a:spcBef>
              <a:spcAft>
                <a:spcPct val="0"/>
              </a:spcAft>
              <a:defRPr/>
            </a:pPr>
            <a:endParaRPr lang="en-GB" sz="1400" b="1" i="1" baseline="30000" dirty="0">
              <a:solidFill>
                <a:srgbClr val="00B3BE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01738" y="1738053"/>
            <a:ext cx="2637169" cy="7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3000" b="1" i="1" dirty="0">
              <a:solidFill>
                <a:srgbClr val="FFFFFF"/>
              </a:solidFill>
              <a:latin typeface="Arial"/>
              <a:ea typeface="MS PGothic"/>
              <a:cs typeface="Arial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557180" y="1751461"/>
            <a:ext cx="2731693" cy="3355077"/>
            <a:chOff x="269031" y="987574"/>
            <a:chExt cx="2731693" cy="3355077"/>
          </a:xfrm>
        </p:grpSpPr>
        <p:sp>
          <p:nvSpPr>
            <p:cNvPr id="9" name="TextBox 8"/>
            <p:cNvSpPr txBox="1"/>
            <p:nvPr/>
          </p:nvSpPr>
          <p:spPr>
            <a:xfrm>
              <a:off x="868885" y="3334651"/>
              <a:ext cx="1306008" cy="538609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ts val="450"/>
                </a:spcAft>
                <a:defRPr/>
              </a:pPr>
              <a:r>
                <a:rPr lang="en-NZ" sz="1600" b="1" dirty="0">
                  <a:solidFill>
                    <a:srgbClr val="68D2D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Women wait</a:t>
              </a:r>
              <a:endParaRPr lang="en-US" altLang="en-US" sz="2000" b="1" baseline="30000" dirty="0">
                <a:solidFill>
                  <a:srgbClr val="00B3B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1598" y="1350261"/>
              <a:ext cx="2637169" cy="24738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648000" bIns="46800" rtlCol="0" anchor="t">
              <a:noAutofit/>
            </a:bodyPr>
            <a:lstStyle/>
            <a:p>
              <a:pPr algn="ctr" defTabSz="342892" eaLnBrk="0" fontAlgn="base" hangingPunct="0">
                <a:spcBef>
                  <a:spcPts val="675"/>
                </a:spcBef>
                <a:spcAft>
                  <a:spcPct val="0"/>
                </a:spcAft>
                <a:buClr>
                  <a:srgbClr val="00B3BE"/>
                </a:buClr>
                <a:buSzPct val="120000"/>
                <a:defRPr/>
              </a:pPr>
              <a:endParaRPr lang="en-GB" sz="1300" b="1" baseline="300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1941" y="1278260"/>
              <a:ext cx="2637169" cy="72000"/>
            </a:xfrm>
            <a:prstGeom prst="rect">
              <a:avLst/>
            </a:prstGeom>
            <a:solidFill>
              <a:srgbClr val="00D7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3000" b="1" dirty="0">
                <a:solidFill>
                  <a:srgbClr val="FFFFFF"/>
                </a:solidFill>
                <a:latin typeface="Arial"/>
                <a:ea typeface="MS PGothic"/>
                <a:cs typeface="Arial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69031" y="1448690"/>
              <a:ext cx="273169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892" eaLnBrk="0" fontAlgn="base" hangingPunct="0">
                <a:spcBef>
                  <a:spcPts val="675"/>
                </a:spcBef>
                <a:spcAft>
                  <a:spcPct val="0"/>
                </a:spcAft>
                <a:buClr>
                  <a:srgbClr val="00B3BE"/>
                </a:buClr>
                <a:buSzPct val="120000"/>
                <a:defRPr/>
              </a:pPr>
              <a:r>
                <a:rPr lang="en-NZ" sz="1400" b="1" dirty="0" err="1">
                  <a:solidFill>
                    <a:srgbClr val="00B3B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Phụ</a:t>
              </a:r>
              <a:r>
                <a:rPr lang="en-NZ" sz="1400" b="1" dirty="0">
                  <a:solidFill>
                    <a:srgbClr val="00B3B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 </a:t>
              </a:r>
              <a:r>
                <a:rPr lang="en-NZ" sz="1400" b="1" dirty="0" err="1">
                  <a:solidFill>
                    <a:srgbClr val="00B3B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nữ</a:t>
              </a:r>
              <a:r>
                <a:rPr lang="en-NZ" sz="1400" b="1" dirty="0">
                  <a:solidFill>
                    <a:srgbClr val="00B3B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 </a:t>
              </a:r>
              <a:r>
                <a:rPr lang="en-NZ" sz="1400" b="1" dirty="0" err="1">
                  <a:solidFill>
                    <a:srgbClr val="00B3B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chờ</a:t>
              </a:r>
              <a:r>
                <a:rPr lang="en-NZ" sz="1400" b="1" dirty="0">
                  <a:solidFill>
                    <a:srgbClr val="00B3B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 </a:t>
              </a:r>
              <a:r>
                <a:rPr lang="en-NZ" sz="1400" b="1" dirty="0" err="1">
                  <a:solidFill>
                    <a:srgbClr val="00B3B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mất</a:t>
              </a:r>
              <a:r>
                <a:rPr lang="en-NZ" sz="1400" b="1" dirty="0">
                  <a:solidFill>
                    <a:srgbClr val="00B3B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 2.3 </a:t>
              </a:r>
              <a:r>
                <a:rPr lang="en-NZ" sz="1400" b="1" dirty="0" err="1">
                  <a:solidFill>
                    <a:srgbClr val="00B3B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năm</a:t>
              </a:r>
              <a:r>
                <a:rPr lang="en-NZ" sz="1400" b="1" dirty="0">
                  <a:solidFill>
                    <a:srgbClr val="00B3B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 </a:t>
              </a:r>
              <a:r>
                <a:rPr lang="en-NZ" sz="1400" b="1" dirty="0" err="1">
                  <a:solidFill>
                    <a:srgbClr val="00B3B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trước</a:t>
              </a:r>
              <a:r>
                <a:rPr lang="en-NZ" sz="1400" b="1" dirty="0">
                  <a:solidFill>
                    <a:srgbClr val="00B3B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 </a:t>
              </a:r>
              <a:r>
                <a:rPr lang="en-NZ" sz="1400" b="1" dirty="0" err="1">
                  <a:solidFill>
                    <a:srgbClr val="00B3B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khi</a:t>
              </a:r>
              <a:r>
                <a:rPr lang="en-NZ" sz="1400" b="1" dirty="0">
                  <a:solidFill>
                    <a:srgbClr val="00B3B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 </a:t>
              </a:r>
              <a:r>
                <a:rPr lang="en-NZ" sz="1400" b="1" dirty="0" err="1">
                  <a:solidFill>
                    <a:srgbClr val="00B3B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tìm</a:t>
              </a:r>
              <a:r>
                <a:rPr lang="en-NZ" sz="1400" b="1" dirty="0">
                  <a:solidFill>
                    <a:srgbClr val="00B3B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 </a:t>
              </a:r>
              <a:r>
                <a:rPr lang="en-NZ" sz="1400" b="1" dirty="0" err="1">
                  <a:solidFill>
                    <a:srgbClr val="00B3B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kiếm</a:t>
              </a:r>
              <a:r>
                <a:rPr lang="en-NZ" sz="1400" b="1" dirty="0">
                  <a:solidFill>
                    <a:srgbClr val="00B3B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 </a:t>
              </a:r>
              <a:r>
                <a:rPr lang="en-NZ" sz="1400" b="1" dirty="0" err="1">
                  <a:solidFill>
                    <a:srgbClr val="00B3B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sự</a:t>
              </a:r>
              <a:r>
                <a:rPr lang="en-NZ" sz="1400" b="1" dirty="0">
                  <a:solidFill>
                    <a:srgbClr val="00B3B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 </a:t>
              </a:r>
              <a:r>
                <a:rPr lang="en-NZ" sz="1400" b="1" dirty="0" err="1">
                  <a:solidFill>
                    <a:srgbClr val="00B3B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chăm</a:t>
              </a:r>
              <a:r>
                <a:rPr lang="en-NZ" sz="1400" b="1" dirty="0">
                  <a:solidFill>
                    <a:srgbClr val="00B3B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 </a:t>
              </a:r>
              <a:r>
                <a:rPr lang="en-NZ" sz="1400" b="1" dirty="0" err="1">
                  <a:solidFill>
                    <a:srgbClr val="00B3B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sóc</a:t>
              </a:r>
              <a:r>
                <a:rPr lang="en-NZ" sz="1400" b="1" dirty="0">
                  <a:solidFill>
                    <a:srgbClr val="00B3B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 </a:t>
              </a:r>
              <a:r>
                <a:rPr lang="en-NZ" sz="1400" b="1" dirty="0" err="1">
                  <a:solidFill>
                    <a:srgbClr val="00B3B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về</a:t>
              </a:r>
              <a:r>
                <a:rPr lang="en-NZ" sz="1400" b="1" dirty="0">
                  <a:solidFill>
                    <a:srgbClr val="00B3B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 y </a:t>
              </a:r>
              <a:r>
                <a:rPr lang="en-NZ" sz="1400" b="1" dirty="0" err="1">
                  <a:solidFill>
                    <a:srgbClr val="00B3B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rPr>
                <a:t>tế</a:t>
              </a:r>
              <a:endParaRPr lang="en-NZ" sz="1400" b="1" dirty="0">
                <a:solidFill>
                  <a:srgbClr val="00B3B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314619" y="987574"/>
              <a:ext cx="2634814" cy="292388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ts val="450"/>
                </a:spcAft>
                <a:defRPr/>
              </a:pPr>
              <a:r>
                <a:rPr lang="en-US" altLang="en-US" sz="1600" b="1" dirty="0" err="1">
                  <a:solidFill>
                    <a:srgbClr val="00B3B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Chờ</a:t>
              </a:r>
              <a:r>
                <a:rPr lang="en-US" altLang="en-US" sz="1600" b="1" dirty="0">
                  <a:solidFill>
                    <a:srgbClr val="00B3B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 </a:t>
              </a:r>
              <a:r>
                <a:rPr lang="en-US" altLang="en-US" sz="1600" b="1" dirty="0" err="1">
                  <a:solidFill>
                    <a:srgbClr val="00B3B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rPr>
                <a:t>đợi</a:t>
              </a:r>
              <a:endParaRPr lang="en-US" altLang="en-US" sz="1600" b="1" baseline="30000" dirty="0">
                <a:solidFill>
                  <a:srgbClr val="00B3B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291" y="2326651"/>
              <a:ext cx="2016000" cy="2016000"/>
            </a:xfrm>
            <a:prstGeom prst="rect">
              <a:avLst/>
            </a:prstGeom>
          </p:spPr>
        </p:pic>
      </p:grp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9473368"/>
              </p:ext>
            </p:extLst>
          </p:nvPr>
        </p:nvGraphicFramePr>
        <p:xfrm>
          <a:off x="5390408" y="2100739"/>
          <a:ext cx="5369450" cy="3309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89DD498-9363-423C-87EA-96AD239FE393}"/>
              </a:ext>
            </a:extLst>
          </p:cNvPr>
          <p:cNvSpPr txBox="1">
            <a:spLocks/>
          </p:cNvSpPr>
          <p:nvPr/>
        </p:nvSpPr>
        <p:spPr bwMode="auto">
          <a:xfrm>
            <a:off x="5762921" y="5481674"/>
            <a:ext cx="4114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ts val="300"/>
              </a:spcBef>
              <a:spcAft>
                <a:spcPts val="600"/>
              </a:spcAft>
              <a:tabLst>
                <a:tab pos="1438275" algn="l"/>
              </a:tabLst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271463" indent="-269875" algn="l" rtl="0" eaLnBrk="0" fontAlgn="base" hangingPunct="0">
              <a:spcBef>
                <a:spcPts val="300"/>
              </a:spcBef>
              <a:spcAft>
                <a:spcPts val="600"/>
              </a:spcAft>
              <a:buBlip>
                <a:blip r:embed="rId5"/>
              </a:buBlip>
              <a:tabLst>
                <a:tab pos="1438275" algn="l"/>
              </a:tabLst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533400" indent="-260350" algn="l" rtl="0" eaLnBrk="0" fontAlgn="base" hangingPunc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6"/>
              </a:buBlip>
              <a:tabLst>
                <a:tab pos="1438275" algn="l"/>
              </a:tabLst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823913" indent="-265113" algn="l" rtl="0" eaLnBrk="0" fontAlgn="base" hangingPunc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7"/>
              </a:buBlip>
              <a:tabLst>
                <a:tab pos="1438275" algn="l"/>
              </a:tabLst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1014413" indent="-185738" algn="l" rtl="0" eaLnBrk="0" fontAlgn="base" hangingPunc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>
                <a:tab pos="1438275" algn="l"/>
              </a:tabLst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1471613" indent="-1857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tabLst>
                <a:tab pos="1438275" algn="l"/>
              </a:tabLs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8813" indent="-1857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tabLst>
                <a:tab pos="1438275" algn="l"/>
              </a:tabLs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86013" indent="-1857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tabLst>
                <a:tab pos="1438275" algn="l"/>
              </a:tabLs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3213" indent="-1857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tabLst>
                <a:tab pos="1438275" algn="l"/>
              </a:tabLs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altLang="en-US" sz="1400" b="1" kern="0" dirty="0">
                <a:solidFill>
                  <a:srgbClr val="333333"/>
                </a:solidFill>
                <a:latin typeface="Arial"/>
                <a:cs typeface="Arial"/>
              </a:rPr>
              <a:t>74% </a:t>
            </a:r>
            <a:r>
              <a:rPr lang="en-US" altLang="en-US" sz="1400" b="1" kern="0" dirty="0" err="1">
                <a:solidFill>
                  <a:srgbClr val="333333"/>
                </a:solidFill>
                <a:latin typeface="Arial"/>
                <a:cs typeface="Arial"/>
              </a:rPr>
              <a:t>phụ</a:t>
            </a:r>
            <a:r>
              <a:rPr lang="en-US" altLang="en-US" sz="1400" b="1" kern="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altLang="en-US" sz="1400" b="1" kern="0" dirty="0" err="1">
                <a:solidFill>
                  <a:srgbClr val="333333"/>
                </a:solidFill>
                <a:latin typeface="Arial"/>
                <a:cs typeface="Arial"/>
              </a:rPr>
              <a:t>nữ</a:t>
            </a:r>
            <a:r>
              <a:rPr lang="en-US" altLang="en-US" sz="1400" b="1" kern="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altLang="en-US" sz="1400" b="1" kern="0" dirty="0" err="1">
                <a:solidFill>
                  <a:srgbClr val="333333"/>
                </a:solidFill>
                <a:latin typeface="Arial"/>
                <a:cs typeface="Arial"/>
              </a:rPr>
              <a:t>nhận</a:t>
            </a:r>
            <a:r>
              <a:rPr lang="en-US" altLang="en-US" sz="1400" b="1" kern="0" dirty="0">
                <a:solidFill>
                  <a:srgbClr val="333333"/>
                </a:solidFill>
                <a:latin typeface="Arial"/>
                <a:cs typeface="Arial"/>
              </a:rPr>
              <a:t> ≥1 </a:t>
            </a:r>
            <a:r>
              <a:rPr lang="en-US" altLang="en-US" sz="1400" b="1" kern="0" dirty="0" err="1">
                <a:solidFill>
                  <a:srgbClr val="333333"/>
                </a:solidFill>
                <a:latin typeface="Arial"/>
                <a:cs typeface="Arial"/>
              </a:rPr>
              <a:t>chẩn</a:t>
            </a:r>
            <a:r>
              <a:rPr lang="en-US" altLang="en-US" sz="1400" b="1" kern="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altLang="en-US" sz="1400" b="1" kern="0" dirty="0" err="1">
                <a:solidFill>
                  <a:srgbClr val="333333"/>
                </a:solidFill>
                <a:latin typeface="Arial"/>
                <a:cs typeface="Arial"/>
              </a:rPr>
              <a:t>đoán</a:t>
            </a:r>
            <a:r>
              <a:rPr lang="en-US" altLang="en-US" sz="1400" b="1" kern="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altLang="en-US" sz="1400" b="1" kern="0" dirty="0" err="1">
                <a:solidFill>
                  <a:srgbClr val="333333"/>
                </a:solidFill>
                <a:latin typeface="Arial"/>
                <a:cs typeface="Arial"/>
              </a:rPr>
              <a:t>sai</a:t>
            </a:r>
            <a:r>
              <a:rPr lang="en-US" altLang="en-US" sz="1400" b="1" kern="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endParaRPr lang="en-GB" sz="1400" kern="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BD4D7E-D2F8-4E7E-9C56-A523A4C20037}"/>
              </a:ext>
            </a:extLst>
          </p:cNvPr>
          <p:cNvSpPr txBox="1"/>
          <p:nvPr/>
        </p:nvSpPr>
        <p:spPr bwMode="auto">
          <a:xfrm>
            <a:off x="8979010" y="2401666"/>
            <a:ext cx="1579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Hội</a:t>
            </a:r>
            <a:r>
              <a:rPr lang="en-GB" sz="12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chứng</a:t>
            </a:r>
            <a:r>
              <a:rPr lang="en-GB" sz="12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đau</a:t>
            </a:r>
            <a:r>
              <a:rPr lang="en-GB" sz="12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vùng</a:t>
            </a:r>
            <a:r>
              <a:rPr lang="en-GB" sz="12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chậu</a:t>
            </a:r>
            <a:r>
              <a:rPr lang="en-GB" sz="12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mạn</a:t>
            </a:r>
            <a:r>
              <a:rPr lang="en-GB" sz="12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tính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120996-676B-4279-AD9E-8ED4F6EA9858}"/>
              </a:ext>
            </a:extLst>
          </p:cNvPr>
          <p:cNvSpPr txBox="1"/>
          <p:nvPr/>
        </p:nvSpPr>
        <p:spPr bwMode="auto">
          <a:xfrm>
            <a:off x="9246075" y="4240720"/>
            <a:ext cx="844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Rối</a:t>
            </a:r>
            <a:r>
              <a:rPr lang="en-GB" sz="12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loạn</a:t>
            </a:r>
            <a:r>
              <a:rPr lang="en-GB" sz="12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chảy</a:t>
            </a:r>
            <a:r>
              <a:rPr lang="en-GB" sz="12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máu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369309-CA54-40C2-BDB8-D21B275B627C}"/>
              </a:ext>
            </a:extLst>
          </p:cNvPr>
          <p:cNvSpPr txBox="1"/>
          <p:nvPr/>
        </p:nvSpPr>
        <p:spPr bwMode="auto">
          <a:xfrm>
            <a:off x="7588301" y="5074716"/>
            <a:ext cx="8778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Đại</a:t>
            </a:r>
            <a:r>
              <a:rPr lang="en-GB" sz="12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tràng</a:t>
            </a:r>
            <a:r>
              <a:rPr lang="en-GB" sz="12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kích</a:t>
            </a:r>
            <a:r>
              <a:rPr lang="en-GB" sz="12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thích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A8E4AD-6318-46B5-8021-ED9CCC5A48BC}"/>
              </a:ext>
            </a:extLst>
          </p:cNvPr>
          <p:cNvSpPr txBox="1"/>
          <p:nvPr/>
        </p:nvSpPr>
        <p:spPr bwMode="auto">
          <a:xfrm>
            <a:off x="5948803" y="4730724"/>
            <a:ext cx="10250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Không</a:t>
            </a:r>
            <a:r>
              <a:rPr lang="en-GB" sz="12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dung </a:t>
            </a: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nạp</a:t>
            </a:r>
            <a:r>
              <a:rPr lang="en-GB" sz="12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thức</a:t>
            </a:r>
            <a:r>
              <a:rPr lang="en-GB" sz="12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ăn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D822D6-7C6C-4DA7-90BF-14EDC11BD33A}"/>
              </a:ext>
            </a:extLst>
          </p:cNvPr>
          <p:cNvSpPr txBox="1"/>
          <p:nvPr/>
        </p:nvSpPr>
        <p:spPr bwMode="auto">
          <a:xfrm>
            <a:off x="5489021" y="3894269"/>
            <a:ext cx="11556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Than </a:t>
            </a: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phiền</a:t>
            </a:r>
            <a:r>
              <a:rPr lang="en-GB" sz="12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về</a:t>
            </a:r>
            <a:r>
              <a:rPr lang="en-GB" sz="12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tâm</a:t>
            </a:r>
            <a:r>
              <a:rPr lang="en-GB" sz="12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sinh</a:t>
            </a:r>
            <a:r>
              <a:rPr lang="en-GB" sz="12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dục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E1271B-84AD-41E2-BAAD-9A16AE841427}"/>
              </a:ext>
            </a:extLst>
          </p:cNvPr>
          <p:cNvSpPr txBox="1"/>
          <p:nvPr/>
        </p:nvSpPr>
        <p:spPr bwMode="auto">
          <a:xfrm>
            <a:off x="5576622" y="3177591"/>
            <a:ext cx="9948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Bàng</a:t>
            </a:r>
            <a:r>
              <a:rPr lang="en-GB" sz="12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quang</a:t>
            </a:r>
            <a:r>
              <a:rPr lang="en-GB" sz="12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tăng</a:t>
            </a:r>
            <a:r>
              <a:rPr lang="en-GB" sz="12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hoạt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C38461-010D-432A-B470-4688BABFD65E}"/>
              </a:ext>
            </a:extLst>
          </p:cNvPr>
          <p:cNvSpPr txBox="1"/>
          <p:nvPr/>
        </p:nvSpPr>
        <p:spPr bwMode="auto">
          <a:xfrm>
            <a:off x="6587881" y="2748057"/>
            <a:ext cx="44234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PID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FD1D76-263D-4E32-9A06-826A355BE21D}"/>
              </a:ext>
            </a:extLst>
          </p:cNvPr>
          <p:cNvSpPr txBox="1"/>
          <p:nvPr/>
        </p:nvSpPr>
        <p:spPr bwMode="auto">
          <a:xfrm>
            <a:off x="6176468" y="2377370"/>
            <a:ext cx="12785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Viêm</a:t>
            </a:r>
            <a:r>
              <a:rPr lang="en-GB" sz="12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ruột</a:t>
            </a:r>
            <a:r>
              <a:rPr lang="en-GB" sz="12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thừa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C3599E-B13B-49F6-8E61-9D32A23AF5BF}"/>
              </a:ext>
            </a:extLst>
          </p:cNvPr>
          <p:cNvSpPr txBox="1"/>
          <p:nvPr/>
        </p:nvSpPr>
        <p:spPr bwMode="auto">
          <a:xfrm>
            <a:off x="7266433" y="1954806"/>
            <a:ext cx="15288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Tình</a:t>
            </a:r>
            <a:r>
              <a:rPr lang="en-GB" sz="12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trạng</a:t>
            </a:r>
            <a:r>
              <a:rPr lang="en-GB" sz="12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sinh</a:t>
            </a:r>
            <a:r>
              <a:rPr lang="en-GB" sz="12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sản</a:t>
            </a:r>
            <a:r>
              <a:rPr lang="en-GB" sz="12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ít</a:t>
            </a:r>
            <a:r>
              <a:rPr lang="en-GB" sz="12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vô</a:t>
            </a:r>
            <a:r>
              <a:rPr lang="en-GB" sz="1200" dirty="0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GB" sz="1200" dirty="0" err="1">
                <a:solidFill>
                  <a:srgbClr val="33333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căn</a:t>
            </a:r>
            <a:endParaRPr lang="en-GB" sz="1200" dirty="0">
              <a:solidFill>
                <a:srgbClr val="33333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949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42" y="333376"/>
            <a:ext cx="11761940" cy="8636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GB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GB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GB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GB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GB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GB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GB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GB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GB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GB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trễ</a:t>
            </a:r>
            <a:r>
              <a:rPr lang="en-GB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chẩn</a:t>
            </a:r>
            <a:r>
              <a:rPr lang="en-GB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GB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GB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GB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GB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GB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LNMTC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30553-68D7-4D55-B23D-667BE46AE7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18505" y="6278220"/>
            <a:ext cx="7830909" cy="504823"/>
          </a:xfrm>
        </p:spPr>
        <p:txBody>
          <a:bodyPr>
            <a:normAutofit/>
          </a:bodyPr>
          <a:lstStyle/>
          <a:p>
            <a:r>
              <a:rPr lang="da-DK" dirty="0"/>
              <a:t>COC, (combined oral contraceptive): thuốc tránh thai kết hợp dạng uống</a:t>
            </a:r>
          </a:p>
          <a:p>
            <a:r>
              <a:rPr lang="da-DK" dirty="0"/>
              <a:t>1. Hudelist G et al. Hum Reprod 2012; 27: 3412–3416; 2. Pugsley Z et al. Brit J Gen Pract 2007; 57: 470–476.  </a:t>
            </a:r>
            <a:br>
              <a:rPr lang="da-DK" dirty="0"/>
            </a:br>
            <a:r>
              <a:rPr lang="da-DK" dirty="0"/>
              <a:t>3. Nnoaham KE et al. Fertil Steril 2011; 96: 366–373. 4. Casper RF, Fertil Steril 2017; 107: 533–536.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7237" y="1536258"/>
            <a:ext cx="6037319" cy="4386689"/>
            <a:chOff x="5578863" y="912321"/>
            <a:chExt cx="4289449" cy="2919758"/>
          </a:xfrm>
        </p:grpSpPr>
        <p:grpSp>
          <p:nvGrpSpPr>
            <p:cNvPr id="6" name="Group 5"/>
            <p:cNvGrpSpPr/>
            <p:nvPr/>
          </p:nvGrpSpPr>
          <p:grpSpPr>
            <a:xfrm>
              <a:off x="5578863" y="912321"/>
              <a:ext cx="4289449" cy="2919758"/>
              <a:chOff x="5578863" y="1077272"/>
              <a:chExt cx="4289449" cy="2919758"/>
            </a:xfrm>
            <a:solidFill>
              <a:schemeClr val="bg1"/>
            </a:solidFill>
          </p:grpSpPr>
          <p:sp>
            <p:nvSpPr>
              <p:cNvPr id="8" name="TextBox 7"/>
              <p:cNvSpPr txBox="1"/>
              <p:nvPr/>
            </p:nvSpPr>
            <p:spPr>
              <a:xfrm>
                <a:off x="5578863" y="1077272"/>
                <a:ext cx="4289449" cy="522379"/>
              </a:xfrm>
              <a:prstGeom prst="rect">
                <a:avLst/>
              </a:prstGeom>
              <a:grpFill/>
            </p:spPr>
            <p:txBody>
              <a:bodyPr wrap="square" tIns="0" rtlCol="0"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ts val="450"/>
                  </a:spcAft>
                  <a:defRPr/>
                </a:pPr>
                <a:r>
                  <a:rPr lang="en-US" altLang="en-US" sz="2400" b="1" dirty="0" err="1">
                    <a:solidFill>
                      <a:srgbClr val="7AB8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rPr>
                  <a:t>Chuyển</a:t>
                </a:r>
                <a:r>
                  <a:rPr lang="en-US" altLang="en-US" sz="2400" b="1" dirty="0">
                    <a:solidFill>
                      <a:srgbClr val="7AB8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rPr>
                  <a:t> </a:t>
                </a:r>
                <a:r>
                  <a:rPr lang="en-US" altLang="en-US" sz="2400" b="1" dirty="0" err="1">
                    <a:solidFill>
                      <a:srgbClr val="7AB8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rPr>
                  <a:t>khám</a:t>
                </a:r>
                <a:r>
                  <a:rPr lang="en-US" altLang="en-US" sz="2400" b="1" dirty="0">
                    <a:solidFill>
                      <a:srgbClr val="7AB8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rPr>
                  <a:t> </a:t>
                </a:r>
                <a:r>
                  <a:rPr lang="en-US" altLang="en-US" sz="2400" b="1" dirty="0" err="1">
                    <a:solidFill>
                      <a:srgbClr val="7AB8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rPr>
                  <a:t>chuyên</a:t>
                </a:r>
                <a:r>
                  <a:rPr lang="en-US" altLang="en-US" sz="2400" b="1" dirty="0">
                    <a:solidFill>
                      <a:srgbClr val="7AB8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rPr>
                  <a:t> </a:t>
                </a:r>
                <a:r>
                  <a:rPr lang="en-US" altLang="en-US" sz="2400" b="1" dirty="0" err="1">
                    <a:solidFill>
                      <a:srgbClr val="7AB8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rPr>
                  <a:t>khoa</a:t>
                </a:r>
                <a:r>
                  <a:rPr lang="en-US" altLang="en-US" sz="2400" b="1" dirty="0">
                    <a:solidFill>
                      <a:srgbClr val="7AB8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rPr>
                  <a:t> </a:t>
                </a:r>
                <a:r>
                  <a:rPr lang="en-US" altLang="en-US" sz="2400" b="1" dirty="0" err="1">
                    <a:solidFill>
                      <a:srgbClr val="7AB8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rPr>
                  <a:t>bị</a:t>
                </a:r>
                <a:r>
                  <a:rPr lang="en-US" altLang="en-US" sz="2400" b="1" dirty="0">
                    <a:solidFill>
                      <a:srgbClr val="7AB8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rPr>
                  <a:t> </a:t>
                </a:r>
                <a:r>
                  <a:rPr lang="en-US" altLang="en-US" sz="2400" b="1" dirty="0" err="1">
                    <a:solidFill>
                      <a:srgbClr val="7AB8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rPr>
                  <a:t>trì</a:t>
                </a:r>
                <a:r>
                  <a:rPr lang="en-US" altLang="en-US" sz="2400" b="1" dirty="0">
                    <a:solidFill>
                      <a:srgbClr val="7AB8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rPr>
                  <a:t> </a:t>
                </a:r>
                <a:r>
                  <a:rPr lang="en-US" altLang="en-US" sz="2400" b="1" dirty="0" err="1">
                    <a:solidFill>
                      <a:srgbClr val="7AB8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/>
                  </a:rPr>
                  <a:t>hoãn</a:t>
                </a:r>
                <a:endParaRPr lang="en-US" altLang="en-US" sz="2400" b="1" baseline="30000" dirty="0">
                  <a:solidFill>
                    <a:srgbClr val="7AB8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276644" y="1512565"/>
                <a:ext cx="2637169" cy="2436083"/>
              </a:xfrm>
              <a:prstGeom prst="rect">
                <a:avLst/>
              </a:prstGeom>
              <a:grpFill/>
            </p:spPr>
            <p:txBody>
              <a:bodyPr wrap="square" tIns="648000" bIns="46800" rtlCol="0" anchor="t">
                <a:noAutofit/>
              </a:bodyPr>
              <a:lstStyle/>
              <a:p>
                <a:pPr marL="179384" indent="-171446" algn="ctr" defTabSz="342892" eaLnBrk="0" fontAlgn="base" hangingPunct="0">
                  <a:spcBef>
                    <a:spcPts val="675"/>
                  </a:spcBef>
                  <a:spcAft>
                    <a:spcPct val="0"/>
                  </a:spcAft>
                  <a:buClr>
                    <a:srgbClr val="C4D600"/>
                  </a:buClr>
                  <a:buFont typeface="Arial" panose="020B0604020202020204" pitchFamily="34" charset="0"/>
                  <a:buChar char="•"/>
                  <a:defRPr/>
                </a:pPr>
                <a:endParaRPr lang="en-GB" sz="1400" b="1" baseline="30000" dirty="0">
                  <a:solidFill>
                    <a:srgbClr val="7AB8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276644" y="1443211"/>
                <a:ext cx="2637169" cy="720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3000" b="1" dirty="0">
                  <a:solidFill>
                    <a:srgbClr val="7AB800"/>
                  </a:solidFill>
                  <a:latin typeface="Arial"/>
                  <a:ea typeface="MS PGothic"/>
                  <a:cs typeface="Arial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6482737" y="2376659"/>
                <a:ext cx="2219211" cy="369261"/>
                <a:chOff x="6343008" y="3696421"/>
                <a:chExt cx="2219211" cy="369261"/>
              </a:xfrm>
              <a:grpFill/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6343008" y="3904315"/>
                  <a:ext cx="107573" cy="161360"/>
                  <a:chOff x="-94985" y="4717971"/>
                  <a:chExt cx="144000" cy="216000"/>
                </a:xfrm>
                <a:grpFill/>
              </p:grpSpPr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-94985" y="4933971"/>
                    <a:ext cx="144000" cy="0"/>
                  </a:xfrm>
                  <a:prstGeom prst="line">
                    <a:avLst/>
                  </a:prstGeom>
                  <a:grpFill/>
                  <a:ln w="38100" cap="rnd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rot="16200000">
                    <a:off x="-58985" y="4825971"/>
                    <a:ext cx="216000" cy="0"/>
                  </a:xfrm>
                  <a:prstGeom prst="line">
                    <a:avLst/>
                  </a:prstGeom>
                  <a:grpFill/>
                  <a:ln w="38100" cap="rnd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6765336" y="3904321"/>
                  <a:ext cx="107574" cy="161361"/>
                  <a:chOff x="-94985" y="4717970"/>
                  <a:chExt cx="144001" cy="216001"/>
                </a:xfrm>
                <a:grpFill/>
              </p:grpSpPr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-94985" y="4933971"/>
                    <a:ext cx="144000" cy="0"/>
                  </a:xfrm>
                  <a:prstGeom prst="line">
                    <a:avLst/>
                  </a:prstGeom>
                  <a:grpFill/>
                  <a:ln w="38100" cap="rnd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rot="16200000">
                    <a:off x="-58985" y="4825971"/>
                    <a:ext cx="216001" cy="0"/>
                  </a:xfrm>
                  <a:prstGeom prst="line">
                    <a:avLst/>
                  </a:prstGeom>
                  <a:grpFill/>
                  <a:ln w="38100" cap="rnd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7187664" y="3904315"/>
                  <a:ext cx="107573" cy="161360"/>
                  <a:chOff x="-94985" y="4717971"/>
                  <a:chExt cx="144000" cy="216000"/>
                </a:xfrm>
                <a:grpFill/>
              </p:grpSpPr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-94985" y="4933971"/>
                    <a:ext cx="144000" cy="0"/>
                  </a:xfrm>
                  <a:prstGeom prst="line">
                    <a:avLst/>
                  </a:prstGeom>
                  <a:grpFill/>
                  <a:ln w="38100" cap="rnd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 rot="16200000">
                    <a:off x="-58985" y="4825971"/>
                    <a:ext cx="216000" cy="0"/>
                  </a:xfrm>
                  <a:prstGeom prst="line">
                    <a:avLst/>
                  </a:prstGeom>
                  <a:grpFill/>
                  <a:ln w="38100" cap="rnd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15"/>
                <p:cNvGrpSpPr/>
                <p:nvPr/>
              </p:nvGrpSpPr>
              <p:grpSpPr>
                <a:xfrm>
                  <a:off x="7609992" y="3696421"/>
                  <a:ext cx="110971" cy="369252"/>
                  <a:chOff x="-94985" y="4439682"/>
                  <a:chExt cx="148549" cy="494289"/>
                </a:xfrm>
                <a:grpFill/>
              </p:grpSpPr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-94985" y="4933971"/>
                    <a:ext cx="144000" cy="0"/>
                  </a:xfrm>
                  <a:prstGeom prst="line">
                    <a:avLst/>
                  </a:prstGeom>
                  <a:grpFill/>
                  <a:ln w="38100" cap="rnd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 rot="16200000">
                    <a:off x="-54436" y="4547682"/>
                    <a:ext cx="216000" cy="0"/>
                  </a:xfrm>
                  <a:prstGeom prst="line">
                    <a:avLst/>
                  </a:prstGeom>
                  <a:grpFill/>
                  <a:ln w="38100" cap="rnd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" name="Group 16"/>
                <p:cNvGrpSpPr/>
                <p:nvPr/>
              </p:nvGrpSpPr>
              <p:grpSpPr>
                <a:xfrm>
                  <a:off x="8032320" y="3904315"/>
                  <a:ext cx="107573" cy="161360"/>
                  <a:chOff x="-94985" y="4717971"/>
                  <a:chExt cx="144000" cy="216000"/>
                </a:xfrm>
                <a:grpFill/>
              </p:grpSpPr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-94985" y="4933971"/>
                    <a:ext cx="144000" cy="0"/>
                  </a:xfrm>
                  <a:prstGeom prst="line">
                    <a:avLst/>
                  </a:prstGeom>
                  <a:grpFill/>
                  <a:ln w="38100" cap="rnd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/>
                  <p:cNvCxnSpPr/>
                  <p:nvPr/>
                </p:nvCxnSpPr>
                <p:spPr>
                  <a:xfrm rot="16200000">
                    <a:off x="-58985" y="4825971"/>
                    <a:ext cx="216000" cy="0"/>
                  </a:xfrm>
                  <a:prstGeom prst="line">
                    <a:avLst/>
                  </a:prstGeom>
                  <a:grpFill/>
                  <a:ln w="38100" cap="rnd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8454646" y="3904315"/>
                  <a:ext cx="107573" cy="161360"/>
                  <a:chOff x="-94985" y="4717971"/>
                  <a:chExt cx="144000" cy="216000"/>
                </a:xfrm>
                <a:grpFill/>
              </p:grpSpPr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-94985" y="4933971"/>
                    <a:ext cx="144000" cy="0"/>
                  </a:xfrm>
                  <a:prstGeom prst="line">
                    <a:avLst/>
                  </a:prstGeom>
                  <a:grpFill/>
                  <a:ln w="38100" cap="rnd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 rot="16200000">
                    <a:off x="-58985" y="4825971"/>
                    <a:ext cx="216000" cy="0"/>
                  </a:xfrm>
                  <a:prstGeom prst="line">
                    <a:avLst/>
                  </a:prstGeom>
                  <a:grpFill/>
                  <a:ln w="38100" cap="rnd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2" name="Rectangle 11"/>
              <p:cNvSpPr/>
              <p:nvPr/>
            </p:nvSpPr>
            <p:spPr>
              <a:xfrm>
                <a:off x="5924592" y="1648032"/>
                <a:ext cx="3726479" cy="2348998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marL="7938" algn="ctr" defTabSz="342892" eaLnBrk="0" fontAlgn="base" hangingPunct="0">
                  <a:spcBef>
                    <a:spcPts val="675"/>
                  </a:spcBef>
                  <a:spcAft>
                    <a:spcPct val="0"/>
                  </a:spcAft>
                  <a:buClr>
                    <a:srgbClr val="7577C0"/>
                  </a:buClr>
                  <a:defRPr/>
                </a:pP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2.7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năm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từ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lúc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khởi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bệnh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cho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đến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khi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tư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vấn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bác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sĩ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phụ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khoa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b="1" baseline="30000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1</a:t>
                </a:r>
              </a:p>
              <a:p>
                <a:pPr marL="7938" algn="ctr" defTabSz="342892" eaLnBrk="0" fontAlgn="base" hangingPunct="0">
                  <a:spcBef>
                    <a:spcPts val="675"/>
                  </a:spcBef>
                  <a:spcAft>
                    <a:spcPct val="0"/>
                  </a:spcAft>
                  <a:buClr>
                    <a:srgbClr val="7577C0"/>
                  </a:buClr>
                  <a:defRPr/>
                </a:pP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</a:p>
              <a:p>
                <a:pPr marL="7938" algn="ctr" defTabSz="342892" eaLnBrk="0" fontAlgn="base" hangingPunct="0">
                  <a:spcBef>
                    <a:spcPts val="675"/>
                  </a:spcBef>
                  <a:spcAft>
                    <a:spcPct val="0"/>
                  </a:spcAft>
                  <a:buClr>
                    <a:srgbClr val="7577C0"/>
                  </a:buClr>
                  <a:defRPr/>
                </a:pP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&gt;30%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có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≥6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lần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hẹn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khám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với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bác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sĩ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đa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khoa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trước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khi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có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chẩn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đoán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b="1" baseline="30000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2,3</a:t>
                </a:r>
              </a:p>
              <a:p>
                <a:pPr marL="7938" algn="ctr" defTabSz="342892" eaLnBrk="0" fontAlgn="base" hangingPunct="0">
                  <a:spcBef>
                    <a:spcPts val="675"/>
                  </a:spcBef>
                  <a:spcAft>
                    <a:spcPct val="0"/>
                  </a:spcAft>
                  <a:buClr>
                    <a:srgbClr val="7577C0"/>
                  </a:buClr>
                  <a:defRPr/>
                </a:pPr>
                <a:endParaRPr lang="en-GB" sz="2400" b="1" baseline="30000" dirty="0">
                  <a:latin typeface="Arial" panose="020B0604020202020204" pitchFamily="34" charset="0"/>
                  <a:ea typeface="Arial" charset="0"/>
                  <a:cs typeface="Arial" charset="0"/>
                </a:endParaRPr>
              </a:p>
              <a:p>
                <a:pPr marL="7938" algn="ctr" defTabSz="342892" eaLnBrk="0" fontAlgn="base" hangingPunct="0">
                  <a:spcBef>
                    <a:spcPts val="675"/>
                  </a:spcBef>
                  <a:spcAft>
                    <a:spcPct val="0"/>
                  </a:spcAft>
                  <a:buClr>
                    <a:srgbClr val="7577C0"/>
                  </a:buClr>
                  <a:defRPr/>
                </a:pP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49%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có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≥2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lần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chuyển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lên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tuyến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trên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trước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khi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có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chẩn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b="1" dirty="0" err="1">
                    <a:latin typeface="Arial" panose="020B0604020202020204" pitchFamily="34" charset="0"/>
                    <a:ea typeface="Arial" charset="0"/>
                    <a:cs typeface="Arial" charset="0"/>
                  </a:rPr>
                  <a:t>đoán</a:t>
                </a:r>
                <a:r>
                  <a:rPr lang="en-GB" sz="2400" b="1" dirty="0">
                    <a:latin typeface="Arial" panose="020B0604020202020204" pitchFamily="34" charset="0"/>
                    <a:ea typeface="Arial" charset="0"/>
                    <a:cs typeface="Arial" charset="0"/>
                  </a:rPr>
                  <a:t> </a:t>
                </a:r>
                <a:r>
                  <a:rPr lang="en-GB" sz="2400" b="1" baseline="30000" dirty="0">
                    <a:solidFill>
                      <a:srgbClr val="7AB800"/>
                    </a:solidFill>
                    <a:latin typeface="Arial" panose="020B0604020202020204" pitchFamily="34" charset="0"/>
                    <a:ea typeface="Arial" charset="0"/>
                    <a:cs typeface="Arial" charset="0"/>
                  </a:rPr>
                  <a:t>2</a:t>
                </a: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6291805" y="1284355"/>
              <a:ext cx="2637169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3000" b="1" dirty="0">
                <a:solidFill>
                  <a:srgbClr val="7AB800"/>
                </a:solidFill>
                <a:latin typeface="Arial"/>
                <a:ea typeface="MS PGothic"/>
                <a:cs typeface="Arial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842284" y="1510328"/>
            <a:ext cx="6349715" cy="784830"/>
          </a:xfrm>
          <a:prstGeom prst="rect">
            <a:avLst/>
          </a:prstGeom>
          <a:solidFill>
            <a:schemeClr val="bg1"/>
          </a:solidFill>
        </p:spPr>
        <p:txBody>
          <a:bodyPr wrap="square" tIns="0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ts val="450"/>
              </a:spcAft>
              <a:defRPr/>
            </a:pPr>
            <a:r>
              <a:rPr lang="en-US" altLang="en-US" sz="2400" b="1" dirty="0">
                <a:solidFill>
                  <a:srgbClr val="00B3B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Quay </a:t>
            </a:r>
            <a:r>
              <a:rPr lang="en-US" altLang="en-US" sz="2400" b="1" dirty="0" err="1">
                <a:solidFill>
                  <a:srgbClr val="00B3B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vòng</a:t>
            </a:r>
            <a:r>
              <a:rPr lang="en-US" altLang="en-US" sz="2400" b="1" dirty="0">
                <a:solidFill>
                  <a:srgbClr val="00B3B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US" altLang="en-US" sz="2400" b="1" dirty="0" err="1">
                <a:solidFill>
                  <a:srgbClr val="00B3B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chu</a:t>
            </a:r>
            <a:r>
              <a:rPr lang="en-US" altLang="en-US" sz="2400" b="1" dirty="0">
                <a:solidFill>
                  <a:srgbClr val="00B3B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US" altLang="en-US" sz="2400" b="1" dirty="0" err="1">
                <a:solidFill>
                  <a:srgbClr val="00B3B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kỳ</a:t>
            </a:r>
            <a:r>
              <a:rPr lang="en-US" altLang="en-US" sz="2400" b="1" dirty="0">
                <a:solidFill>
                  <a:srgbClr val="00B3B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US" altLang="en-US" sz="2400" b="1" dirty="0" err="1">
                <a:solidFill>
                  <a:srgbClr val="00B3B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sử</a:t>
            </a:r>
            <a:r>
              <a:rPr lang="en-US" altLang="en-US" sz="2400" b="1" dirty="0">
                <a:solidFill>
                  <a:srgbClr val="00B3B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US" altLang="en-US" sz="2400" b="1" dirty="0" err="1">
                <a:solidFill>
                  <a:srgbClr val="00B3B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dụng</a:t>
            </a:r>
            <a:r>
              <a:rPr lang="en-US" altLang="en-US" sz="2400" b="1" dirty="0">
                <a:solidFill>
                  <a:srgbClr val="00B3B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US" altLang="en-US" sz="2400" b="1" dirty="0" err="1">
                <a:solidFill>
                  <a:srgbClr val="00B3B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hoàn</a:t>
            </a:r>
            <a:r>
              <a:rPr lang="en-US" altLang="en-US" sz="2400" b="1" dirty="0">
                <a:solidFill>
                  <a:srgbClr val="00B3B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US" altLang="en-US" sz="2400" b="1" dirty="0" err="1">
                <a:solidFill>
                  <a:srgbClr val="00B3B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toàn</a:t>
            </a:r>
            <a:r>
              <a:rPr lang="en-US" altLang="en-US" sz="2400" b="1" dirty="0">
                <a:solidFill>
                  <a:srgbClr val="00B3B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 COC</a:t>
            </a:r>
            <a:endParaRPr lang="en-US" altLang="en-US" sz="2400" b="1" baseline="30000" dirty="0">
              <a:solidFill>
                <a:srgbClr val="00B3BE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93746" y="2327929"/>
            <a:ext cx="2637169" cy="72000"/>
          </a:xfrm>
          <a:prstGeom prst="rect">
            <a:avLst/>
          </a:prstGeom>
          <a:solidFill>
            <a:srgbClr val="00B3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3000" b="1" i="1" dirty="0">
              <a:solidFill>
                <a:srgbClr val="00B3BE"/>
              </a:solidFill>
              <a:latin typeface="Arial"/>
              <a:ea typeface="MS PGothic"/>
              <a:cs typeface="Arial"/>
            </a:endParaRPr>
          </a:p>
        </p:txBody>
      </p:sp>
      <p:graphicFrame>
        <p:nvGraphicFramePr>
          <p:cNvPr id="36" name="Chart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569793"/>
              </p:ext>
            </p:extLst>
          </p:nvPr>
        </p:nvGraphicFramePr>
        <p:xfrm>
          <a:off x="6171894" y="3198568"/>
          <a:ext cx="4630683" cy="2902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967CFBC-8F93-A95B-A425-B6E0CA61FDB4}"/>
              </a:ext>
            </a:extLst>
          </p:cNvPr>
          <p:cNvSpPr/>
          <p:nvPr/>
        </p:nvSpPr>
        <p:spPr>
          <a:xfrm>
            <a:off x="6171894" y="2393777"/>
            <a:ext cx="580298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938" algn="ctr" defTabSz="342892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7577C0"/>
              </a:buClr>
              <a:defRPr/>
            </a:pPr>
            <a:r>
              <a:rPr lang="en-GB" sz="2000" b="1" dirty="0">
                <a:latin typeface="Arial" panose="020B0604020202020204" pitchFamily="34" charset="0"/>
                <a:ea typeface="Arial" charset="0"/>
                <a:cs typeface="Arial" charset="0"/>
              </a:rPr>
              <a:t>&gt;40% </a:t>
            </a:r>
            <a:r>
              <a:rPr lang="en-GB" sz="2000" b="1" dirty="0" err="1">
                <a:latin typeface="Arial" panose="020B0604020202020204" pitchFamily="34" charset="0"/>
                <a:ea typeface="Arial" charset="0"/>
                <a:cs typeface="Arial" charset="0"/>
              </a:rPr>
              <a:t>phụ</a:t>
            </a:r>
            <a:r>
              <a:rPr lang="en-GB" sz="2000" b="1" dirty="0">
                <a:latin typeface="Arial" panose="020B0604020202020204" pitchFamily="34" charset="0"/>
                <a:ea typeface="Arial" charset="0"/>
                <a:cs typeface="Arial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Arial" charset="0"/>
                <a:cs typeface="Arial" charset="0"/>
              </a:rPr>
              <a:t>nữ</a:t>
            </a:r>
            <a:r>
              <a:rPr lang="en-GB" sz="2000" b="1" dirty="0">
                <a:latin typeface="Arial" panose="020B0604020202020204" pitchFamily="34" charset="0"/>
                <a:ea typeface="Arial" charset="0"/>
                <a:cs typeface="Arial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Arial" charset="0"/>
                <a:cs typeface="Arial" charset="0"/>
              </a:rPr>
              <a:t>bị</a:t>
            </a:r>
            <a:r>
              <a:rPr lang="en-GB" sz="2000" b="1" dirty="0">
                <a:latin typeface="Arial" panose="020B0604020202020204" pitchFamily="34" charset="0"/>
                <a:ea typeface="Arial" charset="0"/>
                <a:cs typeface="Arial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Arial" charset="0"/>
                <a:cs typeface="Arial" charset="0"/>
              </a:rPr>
              <a:t>lạc</a:t>
            </a:r>
            <a:r>
              <a:rPr lang="en-GB" sz="2000" b="1" dirty="0">
                <a:latin typeface="Arial" panose="020B0604020202020204" pitchFamily="34" charset="0"/>
                <a:ea typeface="Arial" charset="0"/>
                <a:cs typeface="Arial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Arial" charset="0"/>
                <a:cs typeface="Arial" charset="0"/>
              </a:rPr>
              <a:t>nội</a:t>
            </a:r>
            <a:r>
              <a:rPr lang="en-GB" sz="2000" b="1" dirty="0">
                <a:latin typeface="Arial" panose="020B0604020202020204" pitchFamily="34" charset="0"/>
                <a:ea typeface="Arial" charset="0"/>
                <a:cs typeface="Arial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Arial" charset="0"/>
                <a:cs typeface="Arial" charset="0"/>
              </a:rPr>
              <a:t>mạc</a:t>
            </a:r>
            <a:r>
              <a:rPr lang="en-GB" sz="2000" b="1" dirty="0">
                <a:latin typeface="Arial" panose="020B0604020202020204" pitchFamily="34" charset="0"/>
                <a:ea typeface="Arial" charset="0"/>
                <a:cs typeface="Arial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Arial" charset="0"/>
                <a:cs typeface="Arial" charset="0"/>
              </a:rPr>
              <a:t>tử</a:t>
            </a:r>
            <a:r>
              <a:rPr lang="en-GB" sz="2000" b="1" dirty="0">
                <a:latin typeface="Arial" panose="020B0604020202020204" pitchFamily="34" charset="0"/>
                <a:ea typeface="Arial" charset="0"/>
                <a:cs typeface="Arial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Arial" charset="0"/>
                <a:cs typeface="Arial" charset="0"/>
              </a:rPr>
              <a:t>cung</a:t>
            </a:r>
            <a:r>
              <a:rPr lang="en-GB" sz="2000" b="1" dirty="0">
                <a:latin typeface="Arial" panose="020B0604020202020204" pitchFamily="34" charset="0"/>
                <a:ea typeface="Arial" charset="0"/>
                <a:cs typeface="Arial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Arial" charset="0"/>
                <a:cs typeface="Arial" charset="0"/>
              </a:rPr>
              <a:t>đã</a:t>
            </a:r>
            <a:r>
              <a:rPr lang="en-GB" sz="2000" b="1" dirty="0">
                <a:latin typeface="Arial" panose="020B0604020202020204" pitchFamily="34" charset="0"/>
                <a:ea typeface="Arial" charset="0"/>
                <a:cs typeface="Arial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Arial" charset="0"/>
                <a:cs typeface="Arial" charset="0"/>
              </a:rPr>
              <a:t>được</a:t>
            </a:r>
            <a:r>
              <a:rPr lang="en-GB" sz="2000" b="1" dirty="0">
                <a:latin typeface="Arial" panose="020B0604020202020204" pitchFamily="34" charset="0"/>
                <a:ea typeface="Arial" charset="0"/>
                <a:cs typeface="Arial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Arial" charset="0"/>
                <a:cs typeface="Arial" charset="0"/>
              </a:rPr>
              <a:t>kê</a:t>
            </a:r>
            <a:r>
              <a:rPr lang="en-GB" sz="2000" b="1" dirty="0">
                <a:latin typeface="Arial" panose="020B0604020202020204" pitchFamily="34" charset="0"/>
                <a:ea typeface="Arial" charset="0"/>
                <a:cs typeface="Arial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Arial" charset="0"/>
                <a:cs typeface="Arial" charset="0"/>
              </a:rPr>
              <a:t>đơn</a:t>
            </a:r>
            <a:r>
              <a:rPr lang="en-GB" sz="2000" b="1" dirty="0">
                <a:latin typeface="Arial" panose="020B0604020202020204" pitchFamily="34" charset="0"/>
                <a:ea typeface="Arial" charset="0"/>
                <a:cs typeface="Arial" charset="0"/>
              </a:rPr>
              <a:t> &gt;3 </a:t>
            </a:r>
            <a:r>
              <a:rPr lang="en-GB" sz="2000" b="1" dirty="0" err="1">
                <a:latin typeface="Arial" panose="020B0604020202020204" pitchFamily="34" charset="0"/>
                <a:ea typeface="Arial" charset="0"/>
                <a:cs typeface="Arial" charset="0"/>
              </a:rPr>
              <a:t>loại</a:t>
            </a:r>
            <a:r>
              <a:rPr lang="en-GB" sz="2000" b="1" dirty="0">
                <a:latin typeface="Arial" panose="020B0604020202020204" pitchFamily="34" charset="0"/>
                <a:ea typeface="Arial" charset="0"/>
                <a:cs typeface="Arial" charset="0"/>
              </a:rPr>
              <a:t> COC </a:t>
            </a:r>
            <a:r>
              <a:rPr lang="en-GB" sz="2000" b="1" dirty="0" err="1">
                <a:latin typeface="Arial" panose="020B0604020202020204" pitchFamily="34" charset="0"/>
                <a:ea typeface="Arial" charset="0"/>
                <a:cs typeface="Arial" charset="0"/>
              </a:rPr>
              <a:t>khác</a:t>
            </a:r>
            <a:r>
              <a:rPr lang="en-GB" sz="2000" b="1" dirty="0">
                <a:latin typeface="Arial" panose="020B0604020202020204" pitchFamily="34" charset="0"/>
                <a:ea typeface="Arial" charset="0"/>
                <a:cs typeface="Arial" charset="0"/>
              </a:rPr>
              <a:t> nhau</a:t>
            </a:r>
            <a:r>
              <a:rPr lang="en-GB" sz="2000" b="1" baseline="30000" dirty="0">
                <a:latin typeface="Arial" panose="020B0604020202020204" pitchFamily="34" charset="0"/>
                <a:ea typeface="Arial" charset="0"/>
                <a:cs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785562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9918E-86CE-C366-FE56-6F091987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529" y="119397"/>
            <a:ext cx="4748408" cy="1325563"/>
          </a:xfrm>
        </p:spPr>
        <p:txBody>
          <a:bodyPr/>
          <a:lstStyle/>
          <a:p>
            <a:r>
              <a:rPr lang="en-VN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CHẨN ĐOÁN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8389B8-D27E-1416-9F9D-7A5D431769CB}"/>
              </a:ext>
            </a:extLst>
          </p:cNvPr>
          <p:cNvSpPr txBox="1"/>
          <p:nvPr/>
        </p:nvSpPr>
        <p:spPr>
          <a:xfrm>
            <a:off x="594986" y="1561760"/>
            <a:ext cx="11129375" cy="5129225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Chẩn đoán xác định dựa vào GPBL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Tiến bộ của chẩn đoán hình ảnh như SÂ đầu dò và MRI </a:t>
            </a:r>
            <a:r>
              <a:rPr lang="vi-VN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 </a:t>
            </a:r>
            <a:r>
              <a:rPr lang="vi-VN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chẩn đoán sớm LTNMTC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MRI với giá thành cao và khó thực hiện nhanh chóng đơn giản </a:t>
            </a:r>
            <a:r>
              <a:rPr lang="vi-VN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 </a:t>
            </a:r>
            <a:r>
              <a:rPr lang="vi-VN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SÂ với các tiêu chuẩn của nó đã trở thành một XN thường qui trong thực hành, với Se: 83% và Sp: 85% </a:t>
            </a:r>
          </a:p>
        </p:txBody>
      </p:sp>
    </p:spTree>
    <p:extLst>
      <p:ext uri="{BB962C8B-B14F-4D97-AF65-F5344CB8AC3E}">
        <p14:creationId xmlns:p14="http://schemas.microsoft.com/office/powerpoint/2010/main" val="151337684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ABBF3-D42F-4319-9699-7CD04BBD3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7894" y="5726857"/>
            <a:ext cx="8672201" cy="504823"/>
          </a:xfrm>
        </p:spPr>
        <p:txBody>
          <a:bodyPr>
            <a:normAutofit/>
          </a:bodyPr>
          <a:lstStyle/>
          <a:p>
            <a:r>
              <a:rPr lang="en-GB" dirty="0"/>
              <a:t>1. The Practice Committee of the American Society for Reproductive Medicine. </a:t>
            </a:r>
            <a:r>
              <a:rPr lang="en-GB" dirty="0" err="1"/>
              <a:t>Fertil</a:t>
            </a:r>
            <a:r>
              <a:rPr lang="en-GB" dirty="0"/>
              <a:t> </a:t>
            </a:r>
            <a:r>
              <a:rPr lang="en-GB" dirty="0" err="1"/>
              <a:t>Steril</a:t>
            </a:r>
            <a:r>
              <a:rPr lang="en-GB" dirty="0"/>
              <a:t> 2014;101:927–935; 2. </a:t>
            </a:r>
            <a:r>
              <a:rPr lang="en-GB" dirty="0" err="1"/>
              <a:t>Tosti</a:t>
            </a:r>
            <a:r>
              <a:rPr lang="en-GB" dirty="0"/>
              <a:t> C et al. </a:t>
            </a:r>
            <a:r>
              <a:rPr lang="en-GB" dirty="0" err="1"/>
              <a:t>Eur</a:t>
            </a:r>
            <a:r>
              <a:rPr lang="en-GB" dirty="0"/>
              <a:t> J </a:t>
            </a:r>
            <a:r>
              <a:rPr lang="en-GB" dirty="0" err="1"/>
              <a:t>Obstet</a:t>
            </a:r>
            <a:r>
              <a:rPr lang="en-GB" dirty="0"/>
              <a:t> </a:t>
            </a:r>
            <a:r>
              <a:rPr lang="en-GB" dirty="0" err="1"/>
              <a:t>Gynecol</a:t>
            </a:r>
            <a:r>
              <a:rPr lang="en-GB" dirty="0"/>
              <a:t> </a:t>
            </a:r>
            <a:r>
              <a:rPr lang="en-GB" dirty="0" err="1"/>
              <a:t>Reprod</a:t>
            </a:r>
            <a:r>
              <a:rPr lang="en-GB" dirty="0"/>
              <a:t> </a:t>
            </a:r>
            <a:r>
              <a:rPr lang="en-GB" dirty="0" err="1"/>
              <a:t>Biol</a:t>
            </a:r>
            <a:r>
              <a:rPr lang="en-GB" dirty="0"/>
              <a:t> 2017;209:61–66; </a:t>
            </a:r>
            <a:br>
              <a:rPr lang="en-GB" dirty="0"/>
            </a:br>
            <a:r>
              <a:rPr lang="en-GB" dirty="0"/>
              <a:t>3. European Society of Human Reproduction and Embryology 2014.  Guideline on the management of women with endometriosis. Available at: https://www.eshre.eu/Guidelines-and-Legal/Guidelines/Endometriosis-guideline.aspx [Accessed February 2018].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49E870C-215D-4360-AEEC-8785AAA4B20D}"/>
              </a:ext>
            </a:extLst>
          </p:cNvPr>
          <p:cNvSpPr/>
          <p:nvPr/>
        </p:nvSpPr>
        <p:spPr>
          <a:xfrm>
            <a:off x="1859021" y="1363235"/>
            <a:ext cx="8509945" cy="646986"/>
          </a:xfrm>
          <a:prstGeom prst="roundRect">
            <a:avLst/>
          </a:prstGeom>
          <a:noFill/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GB" sz="1600" dirty="0" err="1">
                <a:solidFill>
                  <a:schemeClr val="tx1"/>
                </a:solidFill>
              </a:rPr>
              <a:t>Lạc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nội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mạc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tử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cung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nên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được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xem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là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một</a:t>
            </a:r>
            <a:r>
              <a:rPr lang="en-GB" sz="1600" dirty="0">
                <a:solidFill>
                  <a:schemeClr val="tx1"/>
                </a:solidFill>
              </a:rPr>
              <a:t>  </a:t>
            </a:r>
            <a:r>
              <a:rPr lang="en-GB" sz="1600" dirty="0" err="1">
                <a:solidFill>
                  <a:schemeClr val="accent2"/>
                </a:solidFill>
              </a:rPr>
              <a:t>bệnh</a:t>
            </a:r>
            <a:r>
              <a:rPr lang="en-GB" sz="1600" dirty="0">
                <a:solidFill>
                  <a:schemeClr val="accent2"/>
                </a:solidFill>
              </a:rPr>
              <a:t> </a:t>
            </a:r>
            <a:r>
              <a:rPr lang="en-GB" sz="1600" dirty="0" err="1">
                <a:solidFill>
                  <a:schemeClr val="accent2"/>
                </a:solidFill>
              </a:rPr>
              <a:t>mạn</a:t>
            </a:r>
            <a:r>
              <a:rPr lang="en-GB" sz="1600" dirty="0">
                <a:solidFill>
                  <a:schemeClr val="accent2"/>
                </a:solidFill>
              </a:rPr>
              <a:t> </a:t>
            </a:r>
            <a:r>
              <a:rPr lang="en-GB" sz="1600" dirty="0" err="1">
                <a:solidFill>
                  <a:schemeClr val="accent2"/>
                </a:solidFill>
              </a:rPr>
              <a:t>tính</a:t>
            </a:r>
            <a:r>
              <a:rPr lang="en-GB" sz="1600" dirty="0">
                <a:solidFill>
                  <a:schemeClr val="accent2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cần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một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accent2"/>
                </a:solidFill>
              </a:rPr>
              <a:t>kế</a:t>
            </a:r>
            <a:r>
              <a:rPr lang="en-GB" sz="1600" dirty="0">
                <a:solidFill>
                  <a:schemeClr val="accent2"/>
                </a:solidFill>
              </a:rPr>
              <a:t> </a:t>
            </a:r>
            <a:r>
              <a:rPr lang="en-GB" sz="1600" dirty="0" err="1">
                <a:solidFill>
                  <a:schemeClr val="accent2"/>
                </a:solidFill>
              </a:rPr>
              <a:t>hoạch</a:t>
            </a:r>
            <a:r>
              <a:rPr lang="en-GB" sz="1600" dirty="0">
                <a:solidFill>
                  <a:schemeClr val="accent2"/>
                </a:solidFill>
              </a:rPr>
              <a:t> </a:t>
            </a:r>
            <a:r>
              <a:rPr lang="en-GB" sz="1600" dirty="0" err="1">
                <a:solidFill>
                  <a:schemeClr val="accent2"/>
                </a:solidFill>
              </a:rPr>
              <a:t>điều</a:t>
            </a:r>
            <a:r>
              <a:rPr lang="en-GB" sz="1600" dirty="0">
                <a:solidFill>
                  <a:schemeClr val="accent2"/>
                </a:solidFill>
              </a:rPr>
              <a:t> </a:t>
            </a:r>
            <a:r>
              <a:rPr lang="en-GB" sz="1600" dirty="0" err="1">
                <a:solidFill>
                  <a:schemeClr val="accent2"/>
                </a:solidFill>
              </a:rPr>
              <a:t>trị</a:t>
            </a:r>
            <a:r>
              <a:rPr lang="en-GB" sz="1600" dirty="0">
                <a:solidFill>
                  <a:schemeClr val="accent2"/>
                </a:solidFill>
              </a:rPr>
              <a:t> </a:t>
            </a:r>
            <a:r>
              <a:rPr lang="en-GB" sz="1600" dirty="0" err="1">
                <a:solidFill>
                  <a:schemeClr val="accent2"/>
                </a:solidFill>
              </a:rPr>
              <a:t>suốt</a:t>
            </a:r>
            <a:r>
              <a:rPr lang="en-GB" sz="1600" dirty="0">
                <a:solidFill>
                  <a:schemeClr val="accent2"/>
                </a:solidFill>
              </a:rPr>
              <a:t> </a:t>
            </a:r>
            <a:r>
              <a:rPr lang="en-GB" sz="1600" dirty="0" err="1">
                <a:solidFill>
                  <a:schemeClr val="accent2"/>
                </a:solidFill>
              </a:rPr>
              <a:t>đời</a:t>
            </a:r>
            <a:r>
              <a:rPr lang="en-GB" sz="1600" dirty="0">
                <a:solidFill>
                  <a:schemeClr val="accent2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với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mục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tiêu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accent2"/>
                </a:solidFill>
              </a:rPr>
              <a:t>tối</a:t>
            </a:r>
            <a:r>
              <a:rPr lang="en-GB" sz="1600" dirty="0">
                <a:solidFill>
                  <a:schemeClr val="accent2"/>
                </a:solidFill>
              </a:rPr>
              <a:t> </a:t>
            </a:r>
            <a:r>
              <a:rPr lang="en-GB" sz="1600" dirty="0" err="1">
                <a:solidFill>
                  <a:schemeClr val="accent2"/>
                </a:solidFill>
              </a:rPr>
              <a:t>đa</a:t>
            </a:r>
            <a:r>
              <a:rPr lang="en-GB" sz="1600" dirty="0">
                <a:solidFill>
                  <a:schemeClr val="accent2"/>
                </a:solidFill>
              </a:rPr>
              <a:t> </a:t>
            </a:r>
            <a:r>
              <a:rPr lang="en-GB" sz="1600" dirty="0" err="1">
                <a:solidFill>
                  <a:schemeClr val="accent2"/>
                </a:solidFill>
              </a:rPr>
              <a:t>hóa</a:t>
            </a:r>
            <a:r>
              <a:rPr lang="en-GB" sz="1600" dirty="0">
                <a:solidFill>
                  <a:schemeClr val="accent2"/>
                </a:solidFill>
              </a:rPr>
              <a:t> </a:t>
            </a:r>
            <a:r>
              <a:rPr lang="en-GB" sz="1600" dirty="0" err="1">
                <a:solidFill>
                  <a:schemeClr val="accent2"/>
                </a:solidFill>
              </a:rPr>
              <a:t>sử</a:t>
            </a:r>
            <a:r>
              <a:rPr lang="en-GB" sz="1600" dirty="0">
                <a:solidFill>
                  <a:schemeClr val="accent2"/>
                </a:solidFill>
              </a:rPr>
              <a:t> </a:t>
            </a:r>
            <a:r>
              <a:rPr lang="en-GB" sz="1600" dirty="0" err="1">
                <a:solidFill>
                  <a:schemeClr val="accent2"/>
                </a:solidFill>
              </a:rPr>
              <a:t>dụng</a:t>
            </a:r>
            <a:r>
              <a:rPr lang="en-GB" sz="1600" dirty="0">
                <a:solidFill>
                  <a:schemeClr val="accent2"/>
                </a:solidFill>
              </a:rPr>
              <a:t> </a:t>
            </a:r>
            <a:r>
              <a:rPr lang="en-GB" sz="1600" dirty="0" err="1">
                <a:solidFill>
                  <a:schemeClr val="accent2"/>
                </a:solidFill>
              </a:rPr>
              <a:t>điều</a:t>
            </a:r>
            <a:r>
              <a:rPr lang="en-GB" sz="1600" dirty="0">
                <a:solidFill>
                  <a:schemeClr val="accent2"/>
                </a:solidFill>
              </a:rPr>
              <a:t> </a:t>
            </a:r>
            <a:r>
              <a:rPr lang="en-GB" sz="1600" dirty="0" err="1">
                <a:solidFill>
                  <a:schemeClr val="accent2"/>
                </a:solidFill>
              </a:rPr>
              <a:t>trị</a:t>
            </a:r>
            <a:r>
              <a:rPr lang="en-GB" sz="1600" dirty="0">
                <a:solidFill>
                  <a:schemeClr val="accent2"/>
                </a:solidFill>
              </a:rPr>
              <a:t> </a:t>
            </a:r>
            <a:r>
              <a:rPr lang="en-GB" sz="1600" dirty="0" err="1">
                <a:solidFill>
                  <a:schemeClr val="accent2"/>
                </a:solidFill>
              </a:rPr>
              <a:t>nội</a:t>
            </a:r>
            <a:r>
              <a:rPr lang="en-GB" sz="1600" dirty="0">
                <a:solidFill>
                  <a:schemeClr val="accent2"/>
                </a:solidFill>
              </a:rPr>
              <a:t> </a:t>
            </a:r>
            <a:r>
              <a:rPr lang="en-GB" sz="1600" dirty="0" err="1">
                <a:solidFill>
                  <a:schemeClr val="accent2"/>
                </a:solidFill>
              </a:rPr>
              <a:t>khoa</a:t>
            </a:r>
            <a:r>
              <a:rPr lang="en-GB" sz="1600" dirty="0">
                <a:solidFill>
                  <a:schemeClr val="accent2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và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tránh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các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thủ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thuật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ngoại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khoa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lặp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lại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baseline="30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F3963B9-5441-45D3-911D-98A1A6B5F5B4}"/>
              </a:ext>
            </a:extLst>
          </p:cNvPr>
          <p:cNvSpPr txBox="1">
            <a:spLocks/>
          </p:cNvSpPr>
          <p:nvPr/>
        </p:nvSpPr>
        <p:spPr bwMode="auto">
          <a:xfrm>
            <a:off x="3665481" y="2143784"/>
            <a:ext cx="4897026" cy="338554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809030" algn="l"/>
              </a:tabLs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2698" indent="-151805" algn="l" rtl="0" eaLnBrk="0" fontAlgn="base" hangingPunct="0">
              <a:spcBef>
                <a:spcPct val="50000"/>
              </a:spcBef>
              <a:spcAft>
                <a:spcPct val="0"/>
              </a:spcAft>
              <a:buBlip>
                <a:blip r:embed="rId3"/>
              </a:buBlip>
              <a:tabLst>
                <a:tab pos="809030" algn="l"/>
              </a:tabLs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0038" indent="-14644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4"/>
              </a:buBlip>
              <a:tabLst>
                <a:tab pos="809030" algn="l"/>
              </a:tabLst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3451" indent="-14912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Blip>
                <a:blip r:embed="rId5"/>
              </a:buBlip>
              <a:tabLst>
                <a:tab pos="809030" algn="l"/>
              </a:tabLst>
              <a:defRPr sz="78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0608" indent="-10447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tabLst>
                <a:tab pos="809030" algn="l"/>
              </a:tabLst>
              <a:defRPr sz="78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7783" indent="-10447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tabLst>
                <a:tab pos="809030" algn="l"/>
              </a:tabLst>
              <a:defRPr sz="78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4958" indent="-10447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tabLst>
                <a:tab pos="809030" algn="l"/>
              </a:tabLst>
              <a:defRPr sz="78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2133" indent="-10447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tabLst>
                <a:tab pos="809030" algn="l"/>
              </a:tabLst>
              <a:defRPr sz="78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9308" indent="-10447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tabLst>
                <a:tab pos="809030" algn="l"/>
              </a:tabLst>
              <a:defRPr sz="788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>
                <a:srgbClr val="CFAA7A"/>
              </a:buClr>
              <a:buSzPct val="101000"/>
              <a:buNone/>
            </a:pPr>
            <a:r>
              <a:rPr lang="en-GB" sz="1600" u="sng" dirty="0" err="1">
                <a:solidFill>
                  <a:srgbClr val="00B4B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Điều</a:t>
            </a:r>
            <a:r>
              <a:rPr lang="en-GB" sz="1600" u="sng" dirty="0">
                <a:solidFill>
                  <a:srgbClr val="00B4B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GB" sz="1600" u="sng" dirty="0" err="1">
                <a:solidFill>
                  <a:srgbClr val="00B4B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trị</a:t>
            </a:r>
            <a:r>
              <a:rPr lang="en-GB" sz="1600" u="sng" dirty="0">
                <a:solidFill>
                  <a:srgbClr val="00B4B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GB" sz="1600" u="sng" dirty="0" err="1">
                <a:solidFill>
                  <a:srgbClr val="00B4B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nội</a:t>
            </a:r>
            <a:r>
              <a:rPr lang="en-GB" sz="1600" u="sng" dirty="0">
                <a:solidFill>
                  <a:srgbClr val="00B4B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GB" sz="1600" u="sng" dirty="0" err="1">
                <a:solidFill>
                  <a:srgbClr val="00B4B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tiết</a:t>
            </a:r>
            <a:r>
              <a:rPr lang="en-GB" sz="1600" u="sng" dirty="0">
                <a:solidFill>
                  <a:srgbClr val="00B4B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GB" sz="1600" u="sng" dirty="0" err="1">
                <a:solidFill>
                  <a:srgbClr val="00B4B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lý</a:t>
            </a:r>
            <a:r>
              <a:rPr lang="en-GB" sz="1600" u="sng" dirty="0">
                <a:solidFill>
                  <a:srgbClr val="00B4B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GB" sz="1600" u="sng" dirty="0" err="1">
                <a:solidFill>
                  <a:srgbClr val="00B4B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tưởng</a:t>
            </a:r>
            <a:r>
              <a:rPr lang="en-GB" sz="1600" u="sng" dirty="0">
                <a:solidFill>
                  <a:srgbClr val="00B4B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GB" sz="1600" u="sng" baseline="30000" dirty="0">
                <a:solidFill>
                  <a:srgbClr val="00B4B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71EFF6-2256-480E-82A3-632E7D1AEFAB}"/>
              </a:ext>
            </a:extLst>
          </p:cNvPr>
          <p:cNvGrpSpPr/>
          <p:nvPr/>
        </p:nvGrpSpPr>
        <p:grpSpPr>
          <a:xfrm>
            <a:off x="2650110" y="2489511"/>
            <a:ext cx="7018912" cy="3156947"/>
            <a:chOff x="-3109720" y="1871767"/>
            <a:chExt cx="6584792" cy="329020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F91BE9E-0FD7-438B-B8E6-DD7222B618CC}"/>
                </a:ext>
              </a:extLst>
            </p:cNvPr>
            <p:cNvCxnSpPr>
              <a:cxnSpLocks/>
              <a:stCxn id="28" idx="1"/>
              <a:endCxn id="31" idx="3"/>
            </p:cNvCxnSpPr>
            <p:nvPr/>
          </p:nvCxnSpPr>
          <p:spPr bwMode="auto">
            <a:xfrm flipH="1" flipV="1">
              <a:off x="-945768" y="2927620"/>
              <a:ext cx="2488489" cy="1758007"/>
            </a:xfrm>
            <a:prstGeom prst="line">
              <a:avLst/>
            </a:prstGeom>
            <a:solidFill>
              <a:srgbClr val="7677B8"/>
            </a:solidFill>
            <a:ln w="12700">
              <a:solidFill>
                <a:srgbClr val="00B4B0"/>
              </a:solidFill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E46BAFD-6AAC-4CB4-97BA-A6C25E1035D1}"/>
                </a:ext>
              </a:extLst>
            </p:cNvPr>
            <p:cNvCxnSpPr>
              <a:cxnSpLocks/>
              <a:stCxn id="26" idx="1"/>
              <a:endCxn id="29" idx="3"/>
            </p:cNvCxnSpPr>
            <p:nvPr/>
          </p:nvCxnSpPr>
          <p:spPr bwMode="auto">
            <a:xfrm rot="10800000" flipV="1">
              <a:off x="-945767" y="2785660"/>
              <a:ext cx="2488491" cy="2039167"/>
            </a:xfrm>
            <a:prstGeom prst="line">
              <a:avLst/>
            </a:prstGeom>
            <a:solidFill>
              <a:srgbClr val="7677B8"/>
            </a:solidFill>
            <a:ln w="12700">
              <a:solidFill>
                <a:srgbClr val="00B4B0"/>
              </a:solidFill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D0132C1-4885-475E-A2FC-2F91CC08C2F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9528" y="2212286"/>
              <a:ext cx="0" cy="1213252"/>
            </a:xfrm>
            <a:prstGeom prst="line">
              <a:avLst/>
            </a:prstGeom>
            <a:solidFill>
              <a:srgbClr val="7677B8"/>
            </a:solidFill>
            <a:ln w="12700">
              <a:solidFill>
                <a:srgbClr val="00B4B0"/>
              </a:solidFill>
            </a:ln>
            <a:effectLst/>
          </p:spPr>
        </p:cxnSp>
        <p:sp>
          <p:nvSpPr>
            <p:cNvPr id="26" name="Rounded Rectangle 6">
              <a:extLst>
                <a:ext uri="{FF2B5EF4-FFF2-40B4-BE49-F238E27FC236}">
                  <a16:creationId xmlns:a16="http://schemas.microsoft.com/office/drawing/2014/main" id="{1F89586D-085A-4365-85DA-43B46E0076EB}"/>
                </a:ext>
              </a:extLst>
            </p:cNvPr>
            <p:cNvSpPr/>
            <p:nvPr/>
          </p:nvSpPr>
          <p:spPr>
            <a:xfrm>
              <a:off x="1542722" y="2448513"/>
              <a:ext cx="1932350" cy="674297"/>
            </a:xfrm>
            <a:prstGeom prst="roundRect">
              <a:avLst/>
            </a:prstGeom>
            <a:ln w="12700">
              <a:solidFill>
                <a:srgbClr val="00B4B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ts val="338"/>
                </a:spcBef>
              </a:pPr>
              <a:r>
                <a:rPr lang="en-GB" sz="1600" dirty="0" err="1">
                  <a:solidFill>
                    <a:srgbClr val="00B4B0"/>
                  </a:solidFill>
                </a:rPr>
                <a:t>Phù</a:t>
              </a:r>
              <a:r>
                <a:rPr lang="en-GB" sz="1600" dirty="0">
                  <a:solidFill>
                    <a:srgbClr val="00B4B0"/>
                  </a:solidFill>
                </a:rPr>
                <a:t> </a:t>
              </a:r>
              <a:r>
                <a:rPr lang="en-GB" sz="1600" dirty="0" err="1">
                  <a:solidFill>
                    <a:srgbClr val="00B4B0"/>
                  </a:solidFill>
                </a:rPr>
                <a:t>hợp</a:t>
              </a:r>
              <a:r>
                <a:rPr lang="en-GB" sz="1600" dirty="0">
                  <a:solidFill>
                    <a:srgbClr val="00B4B0"/>
                  </a:solidFill>
                </a:rPr>
                <a:t> </a:t>
              </a:r>
              <a:r>
                <a:rPr lang="en-GB" sz="1600" dirty="0" err="1">
                  <a:solidFill>
                    <a:srgbClr val="00B4B0"/>
                  </a:solidFill>
                </a:rPr>
                <a:t>cho</a:t>
              </a:r>
              <a:r>
                <a:rPr lang="en-GB" sz="1600" dirty="0">
                  <a:solidFill>
                    <a:srgbClr val="00B4B0"/>
                  </a:solidFill>
                </a:rPr>
                <a:t> </a:t>
              </a:r>
              <a:r>
                <a:rPr lang="en-GB" sz="1600" dirty="0" err="1">
                  <a:solidFill>
                    <a:srgbClr val="00B4B0"/>
                  </a:solidFill>
                </a:rPr>
                <a:t>sử</a:t>
              </a:r>
              <a:r>
                <a:rPr lang="en-GB" sz="1600" dirty="0">
                  <a:solidFill>
                    <a:srgbClr val="00B4B0"/>
                  </a:solidFill>
                </a:rPr>
                <a:t> </a:t>
              </a:r>
              <a:r>
                <a:rPr lang="en-GB" sz="1600" dirty="0" err="1">
                  <a:solidFill>
                    <a:srgbClr val="00B4B0"/>
                  </a:solidFill>
                </a:rPr>
                <a:t>dụng</a:t>
              </a:r>
              <a:r>
                <a:rPr lang="en-GB" sz="1600" dirty="0">
                  <a:solidFill>
                    <a:srgbClr val="00B4B0"/>
                  </a:solidFill>
                </a:rPr>
                <a:t> </a:t>
              </a:r>
              <a:r>
                <a:rPr lang="en-GB" sz="1600" dirty="0" err="1">
                  <a:solidFill>
                    <a:srgbClr val="00B4B0"/>
                  </a:solidFill>
                </a:rPr>
                <a:t>kéo</a:t>
              </a:r>
              <a:r>
                <a:rPr lang="en-GB" sz="1600" dirty="0">
                  <a:solidFill>
                    <a:srgbClr val="00B4B0"/>
                  </a:solidFill>
                </a:rPr>
                <a:t> </a:t>
              </a:r>
              <a:r>
                <a:rPr lang="en-GB" sz="1600" dirty="0" err="1">
                  <a:solidFill>
                    <a:srgbClr val="00B4B0"/>
                  </a:solidFill>
                </a:rPr>
                <a:t>dài</a:t>
              </a:r>
              <a:endParaRPr lang="en-GB" sz="1600" dirty="0">
                <a:solidFill>
                  <a:srgbClr val="00B4B0"/>
                </a:solidFill>
              </a:endParaRPr>
            </a:p>
          </p:txBody>
        </p:sp>
        <p:sp>
          <p:nvSpPr>
            <p:cNvPr id="28" name="Rounded Rectangle 7">
              <a:extLst>
                <a:ext uri="{FF2B5EF4-FFF2-40B4-BE49-F238E27FC236}">
                  <a16:creationId xmlns:a16="http://schemas.microsoft.com/office/drawing/2014/main" id="{4757E8A6-8830-4D00-8899-CF4C5ED77585}"/>
                </a:ext>
              </a:extLst>
            </p:cNvPr>
            <p:cNvSpPr/>
            <p:nvPr/>
          </p:nvSpPr>
          <p:spPr>
            <a:xfrm>
              <a:off x="1542720" y="4348478"/>
              <a:ext cx="1932352" cy="674297"/>
            </a:xfrm>
            <a:prstGeom prst="roundRect">
              <a:avLst/>
            </a:prstGeom>
            <a:ln w="12700">
              <a:solidFill>
                <a:srgbClr val="00B4B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ts val="338"/>
                </a:spcBef>
              </a:pPr>
              <a:r>
                <a:rPr lang="en-GB" sz="1600" dirty="0" err="1">
                  <a:solidFill>
                    <a:srgbClr val="00B4B0"/>
                  </a:solidFill>
                </a:rPr>
                <a:t>Chất</a:t>
              </a:r>
              <a:r>
                <a:rPr lang="en-GB" sz="1600" dirty="0">
                  <a:solidFill>
                    <a:srgbClr val="00B4B0"/>
                  </a:solidFill>
                </a:rPr>
                <a:t> </a:t>
              </a:r>
              <a:r>
                <a:rPr lang="en-GB" sz="1600" dirty="0" err="1">
                  <a:solidFill>
                    <a:srgbClr val="00B4B0"/>
                  </a:solidFill>
                </a:rPr>
                <a:t>lượng</a:t>
              </a:r>
              <a:r>
                <a:rPr lang="en-GB" sz="1600" dirty="0">
                  <a:solidFill>
                    <a:srgbClr val="00B4B0"/>
                  </a:solidFill>
                </a:rPr>
                <a:t> </a:t>
              </a:r>
              <a:r>
                <a:rPr lang="en-GB" sz="1600" dirty="0" err="1">
                  <a:solidFill>
                    <a:srgbClr val="00B4B0"/>
                  </a:solidFill>
                </a:rPr>
                <a:t>cuộc</a:t>
              </a:r>
              <a:r>
                <a:rPr lang="en-GB" sz="1600" dirty="0">
                  <a:solidFill>
                    <a:srgbClr val="00B4B0"/>
                  </a:solidFill>
                </a:rPr>
                <a:t> </a:t>
              </a:r>
              <a:r>
                <a:rPr lang="en-GB" sz="1600" dirty="0" err="1">
                  <a:solidFill>
                    <a:srgbClr val="00B4B0"/>
                  </a:solidFill>
                </a:rPr>
                <a:t>sống</a:t>
              </a:r>
              <a:r>
                <a:rPr lang="en-GB" sz="1600" dirty="0">
                  <a:solidFill>
                    <a:srgbClr val="00B4B0"/>
                  </a:solidFill>
                </a:rPr>
                <a:t> </a:t>
              </a:r>
              <a:r>
                <a:rPr lang="en-GB" sz="1600" dirty="0" err="1">
                  <a:solidFill>
                    <a:srgbClr val="00B4B0"/>
                  </a:solidFill>
                </a:rPr>
                <a:t>được</a:t>
              </a:r>
              <a:r>
                <a:rPr lang="en-GB" sz="1600" dirty="0">
                  <a:solidFill>
                    <a:srgbClr val="00B4B0"/>
                  </a:solidFill>
                </a:rPr>
                <a:t> </a:t>
              </a:r>
              <a:r>
                <a:rPr lang="en-GB" sz="1600" dirty="0" err="1">
                  <a:solidFill>
                    <a:srgbClr val="00B4B0"/>
                  </a:solidFill>
                </a:rPr>
                <a:t>cải</a:t>
              </a:r>
              <a:r>
                <a:rPr lang="en-GB" sz="1600" dirty="0">
                  <a:solidFill>
                    <a:srgbClr val="00B4B0"/>
                  </a:solidFill>
                </a:rPr>
                <a:t> </a:t>
              </a:r>
              <a:r>
                <a:rPr lang="en-GB" sz="1600" dirty="0" err="1">
                  <a:solidFill>
                    <a:srgbClr val="00B4B0"/>
                  </a:solidFill>
                </a:rPr>
                <a:t>thiện</a:t>
              </a:r>
              <a:r>
                <a:rPr lang="en-GB" sz="1600" dirty="0">
                  <a:solidFill>
                    <a:srgbClr val="00B4B0"/>
                  </a:solidFill>
                </a:rPr>
                <a:t> </a:t>
              </a:r>
              <a:r>
                <a:rPr lang="en-GB" sz="1600" baseline="30000" dirty="0">
                  <a:solidFill>
                    <a:srgbClr val="00B4B0"/>
                  </a:solidFill>
                </a:rPr>
                <a:t>3</a:t>
              </a:r>
            </a:p>
          </p:txBody>
        </p:sp>
        <p:sp>
          <p:nvSpPr>
            <p:cNvPr id="29" name="Rounded Rectangle 7">
              <a:extLst>
                <a:ext uri="{FF2B5EF4-FFF2-40B4-BE49-F238E27FC236}">
                  <a16:creationId xmlns:a16="http://schemas.microsoft.com/office/drawing/2014/main" id="{D5C5C63A-7946-43A1-8BCB-4B25B164ED8A}"/>
                </a:ext>
              </a:extLst>
            </p:cNvPr>
            <p:cNvSpPr/>
            <p:nvPr/>
          </p:nvSpPr>
          <p:spPr>
            <a:xfrm>
              <a:off x="-3109720" y="4487679"/>
              <a:ext cx="2163952" cy="674297"/>
            </a:xfrm>
            <a:prstGeom prst="roundRect">
              <a:avLst/>
            </a:prstGeom>
            <a:ln w="12700">
              <a:solidFill>
                <a:srgbClr val="00B4B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ts val="338"/>
                </a:spcBef>
              </a:pPr>
              <a:r>
                <a:rPr lang="en-GB" sz="1600" dirty="0" err="1">
                  <a:solidFill>
                    <a:srgbClr val="00B4B0"/>
                  </a:solidFill>
                </a:rPr>
                <a:t>Hồi</a:t>
              </a:r>
              <a:r>
                <a:rPr lang="en-GB" sz="1600" dirty="0">
                  <a:solidFill>
                    <a:srgbClr val="00B4B0"/>
                  </a:solidFill>
                </a:rPr>
                <a:t> </a:t>
              </a:r>
              <a:r>
                <a:rPr lang="en-GB" sz="1600" dirty="0" err="1">
                  <a:solidFill>
                    <a:srgbClr val="00B4B0"/>
                  </a:solidFill>
                </a:rPr>
                <a:t>phục</a:t>
              </a:r>
              <a:r>
                <a:rPr lang="en-GB" sz="1600" dirty="0">
                  <a:solidFill>
                    <a:srgbClr val="00B4B0"/>
                  </a:solidFill>
                </a:rPr>
                <a:t> </a:t>
              </a:r>
              <a:r>
                <a:rPr lang="en-GB" sz="1600" dirty="0" err="1">
                  <a:solidFill>
                    <a:srgbClr val="00B4B0"/>
                  </a:solidFill>
                </a:rPr>
                <a:t>khả</a:t>
              </a:r>
              <a:r>
                <a:rPr lang="en-GB" sz="1600" dirty="0">
                  <a:solidFill>
                    <a:srgbClr val="00B4B0"/>
                  </a:solidFill>
                </a:rPr>
                <a:t> </a:t>
              </a:r>
              <a:r>
                <a:rPr lang="en-GB" sz="1600" dirty="0" err="1">
                  <a:solidFill>
                    <a:srgbClr val="00B4B0"/>
                  </a:solidFill>
                </a:rPr>
                <a:t>năng</a:t>
              </a:r>
              <a:r>
                <a:rPr lang="en-GB" sz="1600" dirty="0">
                  <a:solidFill>
                    <a:srgbClr val="00B4B0"/>
                  </a:solidFill>
                </a:rPr>
                <a:t> </a:t>
              </a:r>
              <a:r>
                <a:rPr lang="en-GB" sz="1600" dirty="0" err="1">
                  <a:solidFill>
                    <a:srgbClr val="00B4B0"/>
                  </a:solidFill>
                </a:rPr>
                <a:t>sinh</a:t>
              </a:r>
              <a:r>
                <a:rPr lang="en-GB" sz="1600" dirty="0">
                  <a:solidFill>
                    <a:srgbClr val="00B4B0"/>
                  </a:solidFill>
                </a:rPr>
                <a:t> </a:t>
              </a:r>
              <a:r>
                <a:rPr lang="en-GB" sz="1600" dirty="0" err="1">
                  <a:solidFill>
                    <a:srgbClr val="00B4B0"/>
                  </a:solidFill>
                </a:rPr>
                <a:t>sản</a:t>
              </a:r>
              <a:endParaRPr lang="en-GB" sz="1600" dirty="0">
                <a:solidFill>
                  <a:srgbClr val="00B4B0"/>
                </a:solidFill>
              </a:endParaRPr>
            </a:p>
          </p:txBody>
        </p:sp>
        <p:sp>
          <p:nvSpPr>
            <p:cNvPr id="30" name="Rounded Rectangle 7">
              <a:extLst>
                <a:ext uri="{FF2B5EF4-FFF2-40B4-BE49-F238E27FC236}">
                  <a16:creationId xmlns:a16="http://schemas.microsoft.com/office/drawing/2014/main" id="{D1E0910D-7FD8-4241-898C-8CED04BB31B3}"/>
                </a:ext>
              </a:extLst>
            </p:cNvPr>
            <p:cNvSpPr/>
            <p:nvPr/>
          </p:nvSpPr>
          <p:spPr>
            <a:xfrm>
              <a:off x="-867066" y="1871767"/>
              <a:ext cx="2031505" cy="390383"/>
            </a:xfrm>
            <a:prstGeom prst="roundRect">
              <a:avLst/>
            </a:prstGeom>
            <a:ln w="12700">
              <a:solidFill>
                <a:srgbClr val="00B4B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ts val="338"/>
                </a:spcBef>
              </a:pPr>
              <a:r>
                <a:rPr lang="en-GB" sz="1600" u="sng" dirty="0" err="1">
                  <a:solidFill>
                    <a:srgbClr val="00B4B0"/>
                  </a:solidFill>
                </a:rPr>
                <a:t>Cải</a:t>
              </a:r>
              <a:r>
                <a:rPr lang="en-GB" sz="1600" u="sng" dirty="0">
                  <a:solidFill>
                    <a:srgbClr val="00B4B0"/>
                  </a:solidFill>
                </a:rPr>
                <a:t> </a:t>
              </a:r>
              <a:r>
                <a:rPr lang="en-GB" sz="1600" u="sng" dirty="0" err="1">
                  <a:solidFill>
                    <a:srgbClr val="00B4B0"/>
                  </a:solidFill>
                </a:rPr>
                <a:t>thiện</a:t>
              </a:r>
              <a:r>
                <a:rPr lang="en-GB" sz="1600" u="sng" dirty="0">
                  <a:solidFill>
                    <a:srgbClr val="00B4B0"/>
                  </a:solidFill>
                </a:rPr>
                <a:t> </a:t>
              </a:r>
              <a:r>
                <a:rPr lang="en-GB" sz="1600" u="sng" dirty="0" err="1">
                  <a:solidFill>
                    <a:srgbClr val="00B4B0"/>
                  </a:solidFill>
                </a:rPr>
                <a:t>đau</a:t>
              </a:r>
              <a:r>
                <a:rPr lang="en-GB" sz="1600" u="sng" dirty="0">
                  <a:solidFill>
                    <a:srgbClr val="00B4B0"/>
                  </a:solidFill>
                </a:rPr>
                <a:t> </a:t>
              </a:r>
            </a:p>
          </p:txBody>
        </p:sp>
        <p:sp>
          <p:nvSpPr>
            <p:cNvPr id="31" name="Rounded Rectangle 7">
              <a:extLst>
                <a:ext uri="{FF2B5EF4-FFF2-40B4-BE49-F238E27FC236}">
                  <a16:creationId xmlns:a16="http://schemas.microsoft.com/office/drawing/2014/main" id="{0AEB52A3-EA96-43D3-97C1-10A37B5432E9}"/>
                </a:ext>
              </a:extLst>
            </p:cNvPr>
            <p:cNvSpPr/>
            <p:nvPr/>
          </p:nvSpPr>
          <p:spPr>
            <a:xfrm>
              <a:off x="-3109719" y="2448514"/>
              <a:ext cx="2163951" cy="958211"/>
            </a:xfrm>
            <a:prstGeom prst="roundRect">
              <a:avLst/>
            </a:prstGeom>
            <a:ln w="12700">
              <a:solidFill>
                <a:srgbClr val="00B4B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ts val="338"/>
                </a:spcBef>
              </a:pPr>
              <a:r>
                <a:rPr lang="en-GB" sz="1600" dirty="0" err="1">
                  <a:solidFill>
                    <a:srgbClr val="00B4B0"/>
                  </a:solidFill>
                </a:rPr>
                <a:t>Tránh</a:t>
              </a:r>
              <a:r>
                <a:rPr lang="en-GB" sz="1600" dirty="0">
                  <a:solidFill>
                    <a:srgbClr val="00B4B0"/>
                  </a:solidFill>
                </a:rPr>
                <a:t> </a:t>
              </a:r>
              <a:r>
                <a:rPr lang="en-GB" sz="1600" dirty="0" err="1">
                  <a:solidFill>
                    <a:srgbClr val="00B4B0"/>
                  </a:solidFill>
                </a:rPr>
                <a:t>tình</a:t>
              </a:r>
              <a:r>
                <a:rPr lang="en-GB" sz="1600" dirty="0">
                  <a:solidFill>
                    <a:srgbClr val="00B4B0"/>
                  </a:solidFill>
                </a:rPr>
                <a:t> </a:t>
              </a:r>
              <a:r>
                <a:rPr lang="en-GB" sz="1600" dirty="0" err="1">
                  <a:solidFill>
                    <a:srgbClr val="00B4B0"/>
                  </a:solidFill>
                </a:rPr>
                <a:t>trạng</a:t>
              </a:r>
              <a:r>
                <a:rPr lang="en-GB" sz="1600" dirty="0">
                  <a:solidFill>
                    <a:srgbClr val="00B4B0"/>
                  </a:solidFill>
                </a:rPr>
                <a:t> </a:t>
              </a:r>
              <a:r>
                <a:rPr lang="en-GB" sz="1600" dirty="0" err="1">
                  <a:solidFill>
                    <a:srgbClr val="00B4B0"/>
                  </a:solidFill>
                </a:rPr>
                <a:t>gây</a:t>
              </a:r>
              <a:r>
                <a:rPr lang="en-GB" sz="1600" dirty="0">
                  <a:solidFill>
                    <a:srgbClr val="00B4B0"/>
                  </a:solidFill>
                </a:rPr>
                <a:t> </a:t>
              </a:r>
              <a:r>
                <a:rPr lang="en-GB" sz="1600" dirty="0" err="1">
                  <a:solidFill>
                    <a:srgbClr val="00B4B0"/>
                  </a:solidFill>
                </a:rPr>
                <a:t>ra</a:t>
              </a:r>
              <a:r>
                <a:rPr lang="en-GB" sz="1600" dirty="0">
                  <a:solidFill>
                    <a:srgbClr val="00B4B0"/>
                  </a:solidFill>
                </a:rPr>
                <a:t> do </a:t>
              </a:r>
              <a:r>
                <a:rPr lang="en-GB" sz="1600" dirty="0" err="1">
                  <a:solidFill>
                    <a:srgbClr val="00B4B0"/>
                  </a:solidFill>
                </a:rPr>
                <a:t>giảm</a:t>
              </a:r>
              <a:r>
                <a:rPr lang="en-GB" sz="1600" dirty="0">
                  <a:solidFill>
                    <a:srgbClr val="00B4B0"/>
                  </a:solidFill>
                </a:rPr>
                <a:t> </a:t>
              </a:r>
              <a:r>
                <a:rPr lang="en-GB" sz="1600" dirty="0" err="1">
                  <a:solidFill>
                    <a:srgbClr val="00B4B0"/>
                  </a:solidFill>
                </a:rPr>
                <a:t>estrogen</a:t>
              </a:r>
              <a:r>
                <a:rPr lang="en-GB" sz="1600" dirty="0">
                  <a:solidFill>
                    <a:srgbClr val="00B4B0"/>
                  </a:solidFill>
                </a:rPr>
                <a:t> (hypoestrogenic)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2B8B59-390C-4159-987B-0A6E79665B6B}"/>
              </a:ext>
            </a:extLst>
          </p:cNvPr>
          <p:cNvGrpSpPr/>
          <p:nvPr/>
        </p:nvGrpSpPr>
        <p:grpSpPr>
          <a:xfrm>
            <a:off x="5483929" y="3751763"/>
            <a:ext cx="1448313" cy="1447320"/>
            <a:chOff x="8510596" y="973914"/>
            <a:chExt cx="1448313" cy="1447320"/>
          </a:xfrm>
          <a:effectLst/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F55A548-C15B-4A8C-B770-086607F32BC6}"/>
                </a:ext>
              </a:extLst>
            </p:cNvPr>
            <p:cNvSpPr/>
            <p:nvPr/>
          </p:nvSpPr>
          <p:spPr>
            <a:xfrm>
              <a:off x="8510596" y="973914"/>
              <a:ext cx="1440000" cy="144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dirty="0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DD07AC4-12AB-445E-9029-E5898634C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8909" y="981234"/>
              <a:ext cx="1440000" cy="1440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9324DE0-7B17-2E5C-6FB0-A510C11BD3AE}"/>
              </a:ext>
            </a:extLst>
          </p:cNvPr>
          <p:cNvSpPr txBox="1"/>
          <p:nvPr/>
        </p:nvSpPr>
        <p:spPr bwMode="gray">
          <a:xfrm>
            <a:off x="100209" y="154183"/>
            <a:ext cx="11962356" cy="6098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Arial"/>
                <a:cs typeface="Arial"/>
              </a:rPr>
              <a:t>Mục tiêu điều trị nội khoa cho LNMTC phải là giảm đau lâu dài thích ứng với bệnh nhân </a:t>
            </a:r>
          </a:p>
        </p:txBody>
      </p:sp>
    </p:spTree>
    <p:extLst>
      <p:ext uri="{BB962C8B-B14F-4D97-AF65-F5344CB8AC3E}">
        <p14:creationId xmlns:p14="http://schemas.microsoft.com/office/powerpoint/2010/main" val="161097219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ar shaped star with different symbols&#10;&#10;Description automatically generated with medium confidence">
            <a:extLst>
              <a:ext uri="{FF2B5EF4-FFF2-40B4-BE49-F238E27FC236}">
                <a16:creationId xmlns:a16="http://schemas.microsoft.com/office/drawing/2014/main" id="{ED1698C5-DAED-74D4-113C-22D4A2EA9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6" y="68263"/>
            <a:ext cx="11949288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2946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9DC1C-75DA-2B7A-E2B8-82194566C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3" y="119397"/>
            <a:ext cx="2790371" cy="1007945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TRỊ</a:t>
            </a:r>
            <a:endParaRPr lang="en-VN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D82E73-3D3C-B5CF-5FD8-D806A2FBA7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67141"/>
              </p:ext>
            </p:extLst>
          </p:nvPr>
        </p:nvGraphicFramePr>
        <p:xfrm>
          <a:off x="479425" y="1127342"/>
          <a:ext cx="11233149" cy="543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954853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" y="190383"/>
            <a:ext cx="5693664" cy="768096"/>
          </a:xfrm>
        </p:spPr>
        <p:txBody>
          <a:bodyPr/>
          <a:lstStyle/>
          <a:p>
            <a:r>
              <a:rPr lang="en-VN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LÂM SÀNG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6" y="861881"/>
            <a:ext cx="7715617" cy="580573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NGUYỄN THỤY HOÀNG PHƯƠNG V. 1983,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N18 – 0097245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Q1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+ 12/2021:  11 - 14/12;   18 - 20/12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+ 06/2022:   05/06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+ 08/2022:   12/08; 28/08; 30/08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trú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+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que 11/2021 – 01/2022.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+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Dipherelin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01/2022 – 03/2022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+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Dienogest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nay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5489E4-FCA7-93BC-E10A-F026A58B5F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571"/>
          <a:stretch/>
        </p:blipFill>
        <p:spPr>
          <a:xfrm>
            <a:off x="6096000" y="1490597"/>
            <a:ext cx="5553205" cy="517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6B0FA-AD7B-AA90-9C6F-9C606697E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B3085-67F9-0FE1-4E09-CCFFEDB37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3" y="119397"/>
            <a:ext cx="2790371" cy="1007945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TRỊ</a:t>
            </a:r>
            <a:endParaRPr lang="en-VN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C4F267-91C8-9D7D-DB96-9B17768A75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946059"/>
              </p:ext>
            </p:extLst>
          </p:nvPr>
        </p:nvGraphicFramePr>
        <p:xfrm>
          <a:off x="624418" y="1039660"/>
          <a:ext cx="11233149" cy="548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301383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12CE4-05D6-2F4E-E73D-A9CD8D3AA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42" y="114604"/>
            <a:ext cx="5412288" cy="1325563"/>
          </a:xfrm>
        </p:spPr>
        <p:txBody>
          <a:bodyPr/>
          <a:lstStyle/>
          <a:p>
            <a:r>
              <a:rPr lang="en-VN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DÍNH VÙNG CHẬU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05E75-1E3A-2610-F9DB-49AFEFCB7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908564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A0D3F-029A-9E55-48F4-6FF274425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26" y="231035"/>
            <a:ext cx="11862148" cy="91621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VN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 CHỨNG BUỒNG TRỨNG CÒN SÓT LẠI (ORS)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3D9B29-CFDB-E360-3789-5171D14AB6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6328" r="3072" b="709"/>
          <a:stretch/>
        </p:blipFill>
        <p:spPr>
          <a:xfrm>
            <a:off x="127985" y="1495590"/>
            <a:ext cx="5735786" cy="4991609"/>
          </a:xfrm>
          <a:prstGeom prst="rect">
            <a:avLst/>
          </a:prstGeom>
          <a:noFill/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C60682-1D70-892A-2CAD-0813A77E18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2603" r="2276"/>
          <a:stretch/>
        </p:blipFill>
        <p:spPr>
          <a:xfrm>
            <a:off x="6328231" y="1588423"/>
            <a:ext cx="5529939" cy="489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81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1083CCB-1A91-069E-6616-7180BB6B17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7278849"/>
              </p:ext>
            </p:extLst>
          </p:nvPr>
        </p:nvGraphicFramePr>
        <p:xfrm>
          <a:off x="0" y="101600"/>
          <a:ext cx="12090400" cy="6549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242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62A63-A7EB-2B0F-8AC5-FB81D14B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65" y="381347"/>
            <a:ext cx="11774466" cy="599379"/>
          </a:xfrm>
        </p:spPr>
        <p:txBody>
          <a:bodyPr>
            <a:noAutofit/>
          </a:bodyPr>
          <a:lstStyle/>
          <a:p>
            <a:pPr algn="ctr"/>
            <a:r>
              <a:rPr lang="en-VN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 CHỨNG BUỒNG TRỨNG CÒN SÓT LẠI</a:t>
            </a:r>
            <a:endParaRPr lang="en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80FB9-E46F-5D5B-D4F8-149507671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765" y="980726"/>
            <a:ext cx="11774466" cy="5724874"/>
          </a:xfrm>
          <a:solidFill>
            <a:srgbClr val="00B0F0"/>
          </a:solidFill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sz="112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11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chế</a:t>
            </a:r>
            <a:r>
              <a:rPr lang="en-US" sz="11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936625" indent="-230188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BT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dính</a:t>
            </a: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chặt</a:t>
            </a: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trúc</a:t>
            </a: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936625" indent="-230188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bọc</a:t>
            </a: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dải</a:t>
            </a:r>
            <a:r>
              <a:rPr lang="en-US" sz="1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dính</a:t>
            </a: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chặt</a:t>
            </a: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trải</a:t>
            </a: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chức</a:t>
            </a: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BT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1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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đau</a:t>
            </a: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chèn</a:t>
            </a: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ép</a:t>
            </a: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trúc</a:t>
            </a: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VN" sz="1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112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vi-VN" sz="11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Chẩn đoán</a:t>
            </a:r>
            <a:r>
              <a:rPr lang="vi-VN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1211263" indent="-244475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vi-VN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Siêu âm, CT hoặc MRI</a:t>
            </a:r>
            <a:r>
              <a:rPr lang="en-VN" sz="1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11263" indent="-244475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VN" sz="1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FSH và estrogen.</a:t>
            </a:r>
            <a:endParaRPr lang="en-VN" sz="112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525004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5A10D-F819-7FBB-4C27-5EC47D589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113" y="1291772"/>
            <a:ext cx="11916229" cy="5566228"/>
          </a:xfrm>
          <a:solidFill>
            <a:srgbClr val="00B0F0"/>
          </a:solidFill>
        </p:spPr>
        <p:txBody>
          <a:bodyPr>
            <a:normAutofit fontScale="92500"/>
          </a:bodyPr>
          <a:lstStyle/>
          <a:p>
            <a:pPr algn="just">
              <a:lnSpc>
                <a:spcPct val="1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iều</a:t>
            </a:r>
            <a:r>
              <a:rPr lang="en-US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khoa,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xạ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chọc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hút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nang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phẫu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sạch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677863" indent="-274638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khoa: COCs,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GnRH, MPA 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estrogen</a:t>
            </a:r>
          </a:p>
          <a:p>
            <a:pPr marL="677863" indent="-274638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Fleischer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cs.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khuyến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chọc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hút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nang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siêu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âm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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giảm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triệu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lựa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phẫu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thuật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lặp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V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86CC63-CFE6-CBDE-0684-D235B026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13" y="365126"/>
            <a:ext cx="11916229" cy="926646"/>
          </a:xfrm>
        </p:spPr>
        <p:txBody>
          <a:bodyPr>
            <a:noAutofit/>
          </a:bodyPr>
          <a:lstStyle/>
          <a:p>
            <a:pPr algn="ctr"/>
            <a:r>
              <a:rPr lang="en-VN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 CHỨNG BUỒNG TRỨNG CÒN SÓT LẠI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90504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A99BC-58B5-C38F-9FE3-C281471F6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GIÃN TĨNH MẠCH SINH DỤC</a:t>
            </a:r>
            <a:br>
              <a:rPr lang="en-US" dirty="0"/>
            </a:br>
            <a:r>
              <a:rPr lang="en-US" dirty="0"/>
              <a:t>P</a:t>
            </a:r>
            <a:r>
              <a:rPr lang="en-VN" dirty="0"/>
              <a:t>elvic congestion syndrome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Pelvic Congestion Syndrome - 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19" y="1690688"/>
            <a:ext cx="4169734" cy="415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Hình ảnh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016" y="1690689"/>
            <a:ext cx="6939146" cy="3935942"/>
          </a:xfrm>
          <a:prstGeom prst="rect">
            <a:avLst/>
          </a:prstGeom>
        </p:spPr>
      </p:pic>
      <p:sp>
        <p:nvSpPr>
          <p:cNvPr id="9" name="Hình Bầu dục 8"/>
          <p:cNvSpPr/>
          <p:nvPr/>
        </p:nvSpPr>
        <p:spPr>
          <a:xfrm>
            <a:off x="3634563" y="3556692"/>
            <a:ext cx="3670004" cy="229086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Ít khi được nghĩ đến và điều trị</a:t>
            </a:r>
          </a:p>
        </p:txBody>
      </p:sp>
    </p:spTree>
    <p:extLst>
      <p:ext uri="{BB962C8B-B14F-4D97-AF65-F5344CB8AC3E}">
        <p14:creationId xmlns:p14="http://schemas.microsoft.com/office/powerpoint/2010/main" val="165099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A99BC-58B5-C38F-9FE3-C281471F6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GIÃN TĨNH MẠCH SINH DỤC</a:t>
            </a:r>
            <a:br>
              <a:rPr lang="en-US" dirty="0"/>
            </a:br>
            <a:r>
              <a:rPr lang="en-US" dirty="0"/>
              <a:t>P</a:t>
            </a:r>
            <a:r>
              <a:rPr lang="en-VN" dirty="0"/>
              <a:t>elvic congestion syndrome</a:t>
            </a:r>
          </a:p>
        </p:txBody>
      </p:sp>
      <p:pic>
        <p:nvPicPr>
          <p:cNvPr id="4" name="Chỗ dành sẵn cho Nội dung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907" y="1825624"/>
            <a:ext cx="9356651" cy="460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35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A99BC-58B5-C38F-9FE3-C281471F6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07" y="540672"/>
            <a:ext cx="11353800" cy="57415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GIÃN TĨNH MẠCH SINH DỤC</a:t>
            </a:r>
            <a:br>
              <a:rPr lang="en-US" dirty="0"/>
            </a:br>
            <a:endParaRPr lang="en-VN" dirty="0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ình ản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2233"/>
            <a:ext cx="5347629" cy="4922873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374" y="1382233"/>
            <a:ext cx="5799933" cy="479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35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A99BC-58B5-C38F-9FE3-C281471F6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07" y="540672"/>
            <a:ext cx="11353800" cy="57415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GIÃN TĨNH MẠCH SINH DỤC</a:t>
            </a:r>
            <a:br>
              <a:rPr lang="en-US" dirty="0"/>
            </a:br>
            <a:endParaRPr lang="en-VN" dirty="0"/>
          </a:p>
        </p:txBody>
      </p:sp>
      <p:sp>
        <p:nvSpPr>
          <p:cNvPr id="6" name="Hình Chữ nhật Góc tròn 5"/>
          <p:cNvSpPr/>
          <p:nvPr/>
        </p:nvSpPr>
        <p:spPr>
          <a:xfrm>
            <a:off x="4618074" y="1114832"/>
            <a:ext cx="2955852" cy="71079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Giãn tĩnh mạch sinh dục</a:t>
            </a:r>
          </a:p>
        </p:txBody>
      </p:sp>
      <p:cxnSp>
        <p:nvCxnSpPr>
          <p:cNvPr id="8" name="Đường nối Thẳng 7"/>
          <p:cNvCxnSpPr/>
          <p:nvPr/>
        </p:nvCxnSpPr>
        <p:spPr>
          <a:xfrm>
            <a:off x="6096000" y="1825625"/>
            <a:ext cx="7088" cy="449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/>
          <p:cNvCxnSpPr/>
          <p:nvPr/>
        </p:nvCxnSpPr>
        <p:spPr>
          <a:xfrm>
            <a:off x="2934586" y="2275367"/>
            <a:ext cx="61243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kết nối Mũi tên Thẳng 12"/>
          <p:cNvCxnSpPr/>
          <p:nvPr/>
        </p:nvCxnSpPr>
        <p:spPr>
          <a:xfrm flipH="1">
            <a:off x="2934586" y="2275367"/>
            <a:ext cx="10633" cy="446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kết nối Mũi tên Thẳng 13"/>
          <p:cNvCxnSpPr/>
          <p:nvPr/>
        </p:nvCxnSpPr>
        <p:spPr>
          <a:xfrm flipH="1">
            <a:off x="9058940" y="2254102"/>
            <a:ext cx="10633" cy="446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ình Chữ nhật Góc tròn 14"/>
          <p:cNvSpPr/>
          <p:nvPr/>
        </p:nvSpPr>
        <p:spPr>
          <a:xfrm>
            <a:off x="1630324" y="2710231"/>
            <a:ext cx="2955852" cy="7107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Không giãn tĩnh mạch âm hộ</a:t>
            </a:r>
          </a:p>
        </p:txBody>
      </p:sp>
      <p:sp>
        <p:nvSpPr>
          <p:cNvPr id="16" name="Hình Chữ nhật Góc tròn 15"/>
          <p:cNvSpPr/>
          <p:nvPr/>
        </p:nvSpPr>
        <p:spPr>
          <a:xfrm>
            <a:off x="7832649" y="2725386"/>
            <a:ext cx="2955852" cy="71079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Giãn tĩnh mạch âm hộ</a:t>
            </a:r>
          </a:p>
        </p:txBody>
      </p:sp>
      <p:cxnSp>
        <p:nvCxnSpPr>
          <p:cNvPr id="18" name="Đường nối Thẳng 17"/>
          <p:cNvCxnSpPr/>
          <p:nvPr/>
        </p:nvCxnSpPr>
        <p:spPr>
          <a:xfrm>
            <a:off x="2945219" y="3436180"/>
            <a:ext cx="0" cy="317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/>
          <p:cNvCxnSpPr/>
          <p:nvPr/>
        </p:nvCxnSpPr>
        <p:spPr>
          <a:xfrm>
            <a:off x="1738424" y="3753293"/>
            <a:ext cx="24135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kết nối Mũi tên Thẳng 21"/>
          <p:cNvCxnSpPr/>
          <p:nvPr/>
        </p:nvCxnSpPr>
        <p:spPr>
          <a:xfrm flipH="1">
            <a:off x="1733107" y="3753293"/>
            <a:ext cx="10633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kết nối Mũi tên Thẳng 22"/>
          <p:cNvCxnSpPr/>
          <p:nvPr/>
        </p:nvCxnSpPr>
        <p:spPr>
          <a:xfrm flipH="1">
            <a:off x="4182138" y="3738138"/>
            <a:ext cx="1" cy="472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ình Chữ nhật Góc tròn 24"/>
          <p:cNvSpPr/>
          <p:nvPr/>
        </p:nvSpPr>
        <p:spPr>
          <a:xfrm>
            <a:off x="838200" y="4254334"/>
            <a:ext cx="2032591" cy="71079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Nội khoa</a:t>
            </a:r>
          </a:p>
          <a:p>
            <a:pPr algn="ctr"/>
            <a:r>
              <a:rPr lang="en-US" b="1"/>
              <a:t>(</a:t>
            </a:r>
            <a:r>
              <a:rPr lang="en-US" sz="1600" b="1"/>
              <a:t>giảm đau, nội tiết</a:t>
            </a:r>
            <a:r>
              <a:rPr lang="en-US" b="1"/>
              <a:t>)</a:t>
            </a:r>
          </a:p>
        </p:txBody>
      </p:sp>
      <p:sp>
        <p:nvSpPr>
          <p:cNvPr id="26" name="Hình Chữ nhật Góc tròn 25"/>
          <p:cNvSpPr/>
          <p:nvPr/>
        </p:nvSpPr>
        <p:spPr>
          <a:xfrm>
            <a:off x="3156097" y="4254334"/>
            <a:ext cx="2277140" cy="71079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Xâm lấn</a:t>
            </a:r>
          </a:p>
          <a:p>
            <a:pPr algn="ctr"/>
            <a:r>
              <a:rPr lang="en-US" b="1"/>
              <a:t>(</a:t>
            </a:r>
            <a:r>
              <a:rPr lang="en-US" sz="1600" b="1"/>
              <a:t>tắc mạch, phẫu thuật</a:t>
            </a:r>
            <a:r>
              <a:rPr lang="en-US" b="1"/>
              <a:t>)</a:t>
            </a:r>
          </a:p>
        </p:txBody>
      </p:sp>
      <p:cxnSp>
        <p:nvCxnSpPr>
          <p:cNvPr id="28" name="Đường kết nối Mũi tên Thẳng 27"/>
          <p:cNvCxnSpPr/>
          <p:nvPr/>
        </p:nvCxnSpPr>
        <p:spPr>
          <a:xfrm flipH="1">
            <a:off x="9069568" y="3436180"/>
            <a:ext cx="6" cy="875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ình Chữ nhật Góc tròn 29"/>
          <p:cNvSpPr/>
          <p:nvPr/>
        </p:nvSpPr>
        <p:spPr>
          <a:xfrm>
            <a:off x="8053272" y="4311225"/>
            <a:ext cx="2356002" cy="71079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Tắc mạch/Phẫu thuật</a:t>
            </a:r>
          </a:p>
        </p:txBody>
      </p:sp>
    </p:spTree>
    <p:extLst>
      <p:ext uri="{BB962C8B-B14F-4D97-AF65-F5344CB8AC3E}">
        <p14:creationId xmlns:p14="http://schemas.microsoft.com/office/powerpoint/2010/main" val="2650280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BFF37-BF84-F5D6-1A79-3F28F1C7B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2323"/>
            <a:ext cx="4005943" cy="1136877"/>
          </a:xfrm>
        </p:spPr>
        <p:txBody>
          <a:bodyPr/>
          <a:lstStyle/>
          <a:p>
            <a:r>
              <a:rPr lang="en-VN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NGHĨA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1FFCBB-D030-1E0E-CD27-54573835DC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042687"/>
              </p:ext>
            </p:extLst>
          </p:nvPr>
        </p:nvGraphicFramePr>
        <p:xfrm>
          <a:off x="0" y="308429"/>
          <a:ext cx="12119429" cy="6092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3401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9B6A0-A1AD-C754-64E7-FE2ACE021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4" y="136525"/>
            <a:ext cx="10668000" cy="62547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 LIÊN QUAN ĐẾN LƯỚI NHÂN TẠO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A178E-FED7-6830-9AA6-7F723342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3" y="880069"/>
            <a:ext cx="11114165" cy="2467969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bùng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lưới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(polypropylene)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10%</a:t>
            </a:r>
          </a:p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tổn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phẫu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3396D-C8E5-7193-1799-1765FC705CD2}"/>
              </a:ext>
            </a:extLst>
          </p:cNvPr>
          <p:cNvSpPr txBox="1"/>
          <p:nvPr/>
        </p:nvSpPr>
        <p:spPr>
          <a:xfrm>
            <a:off x="3741682" y="6621517"/>
            <a:ext cx="47506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effectLst/>
                <a:latin typeface="+mj-lt"/>
              </a:rPr>
              <a:t>D. </a:t>
            </a:r>
            <a:r>
              <a:rPr lang="en-US" sz="1000" b="0" i="0" dirty="0" err="1">
                <a:effectLst/>
                <a:latin typeface="+mj-lt"/>
              </a:rPr>
              <a:t>Engeler</a:t>
            </a:r>
            <a:r>
              <a:rPr lang="en-US" sz="1000" dirty="0">
                <a:latin typeface="+mj-lt"/>
              </a:rPr>
              <a:t> , et al. EAU Guidelines on Chronic Pelvic Pain, 2024, </a:t>
            </a:r>
            <a:r>
              <a:rPr lang="en-US" sz="1000" b="0" i="1" dirty="0">
                <a:effectLst/>
                <a:latin typeface="+mj-lt"/>
              </a:rPr>
              <a:t>ISBN 978-94-92671-12-3</a:t>
            </a:r>
            <a:r>
              <a:rPr lang="en-US" sz="1000" dirty="0">
                <a:latin typeface="+mj-lt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1B7CA-C6C0-6E2B-681E-637C3015B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7F71-9C28-4356-B279-E2682FC4DF90}" type="slidenum">
              <a:rPr lang="en-US" smtClean="0"/>
              <a:t>30</a:t>
            </a:fld>
            <a:endParaRPr lang="en-US"/>
          </a:p>
        </p:txBody>
      </p:sp>
      <p:pic>
        <p:nvPicPr>
          <p:cNvPr id="1026" name="Picture 2" descr="Pudendal Nerve Block Procedure">
            <a:extLst>
              <a:ext uri="{FF2B5EF4-FFF2-40B4-BE49-F238E27FC236}">
                <a16:creationId xmlns:a16="http://schemas.microsoft.com/office/drawing/2014/main" id="{09B9CDFF-7F3D-A3E2-20CC-7688FF0C4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17" y="3509962"/>
            <a:ext cx="310888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udendal Neuralgia | Bucharest Endometriosis Center">
            <a:extLst>
              <a:ext uri="{FF2B5EF4-FFF2-40B4-BE49-F238E27FC236}">
                <a16:creationId xmlns:a16="http://schemas.microsoft.com/office/drawing/2014/main" id="{E60D5AE1-93AE-7F8B-2D93-9D0314A54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043" y="3509962"/>
            <a:ext cx="4327071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822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E13FD-8428-4F9B-E0F9-6FBA33DF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23371"/>
            <a:ext cx="3051629" cy="1115332"/>
          </a:xfrm>
        </p:spPr>
        <p:txBody>
          <a:bodyPr/>
          <a:lstStyle/>
          <a:p>
            <a:r>
              <a:rPr lang="en-VN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</a:p>
        </p:txBody>
      </p:sp>
      <p:graphicFrame>
        <p:nvGraphicFramePr>
          <p:cNvPr id="5" name="Chỗ dành sẵn cho Nội dung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009602"/>
              </p:ext>
            </p:extLst>
          </p:nvPr>
        </p:nvGraphicFramePr>
        <p:xfrm>
          <a:off x="499731" y="1371600"/>
          <a:ext cx="11334306" cy="4816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7927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yellow smiley face ball&#10;&#10;Description automatically generated">
            <a:extLst>
              <a:ext uri="{FF2B5EF4-FFF2-40B4-BE49-F238E27FC236}">
                <a16:creationId xmlns:a16="http://schemas.microsoft.com/office/drawing/2014/main" id="{A1E981B8-5636-C015-5DC5-E55DCBCF5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1177" b="383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文本框 56">
            <a:extLst>
              <a:ext uri="{FF2B5EF4-FFF2-40B4-BE49-F238E27FC236}">
                <a16:creationId xmlns:a16="http://schemas.microsoft.com/office/drawing/2014/main" id="{9567550F-A365-9079-74D3-903AE5997E6E}"/>
              </a:ext>
            </a:extLst>
          </p:cNvPr>
          <p:cNvSpPr txBox="1"/>
          <p:nvPr/>
        </p:nvSpPr>
        <p:spPr>
          <a:xfrm>
            <a:off x="6734629" y="508117"/>
            <a:ext cx="5055769" cy="49242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4291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/>
                <a:ea typeface="Arial Unicode MS"/>
                <a:cs typeface="Arial"/>
              </a:rPr>
              <a:t>NỤ CƯỜI </a:t>
            </a:r>
          </a:p>
          <a:p>
            <a:pPr marL="0" marR="0" lvl="0" indent="0" algn="ctr" defTabSz="64291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/>
                <a:ea typeface="Arial Unicode MS"/>
                <a:cs typeface="Arial"/>
              </a:rPr>
              <a:t>CÓ </a:t>
            </a:r>
          </a:p>
          <a:p>
            <a:pPr marL="0" marR="0" lvl="0" indent="0" algn="ctr" defTabSz="64291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/>
                <a:ea typeface="Arial Unicode MS"/>
                <a:cs typeface="Arial"/>
              </a:rPr>
              <a:t>SỨC MẠNH </a:t>
            </a:r>
          </a:p>
          <a:p>
            <a:pPr marL="0" marR="0" lvl="0" indent="0" algn="ctr" defTabSz="64291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"/>
                <a:ea typeface="Arial Unicode MS"/>
                <a:cs typeface="Arial"/>
              </a:rPr>
              <a:t>VÔ GIÁ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rial"/>
              <a:ea typeface="Arial Unicode M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1771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diagram of a pyramid&#10;&#10;Description automatically generated">
            <a:extLst>
              <a:ext uri="{FF2B5EF4-FFF2-40B4-BE49-F238E27FC236}">
                <a16:creationId xmlns:a16="http://schemas.microsoft.com/office/drawing/2014/main" id="{24333559-E0EC-4E36-04A8-EF950A2B6D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312" y="275573"/>
            <a:ext cx="5869489" cy="6463430"/>
          </a:xfrm>
          <a:prstGeom prst="rect">
            <a:avLst/>
          </a:prstGeom>
          <a:noFill/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2A4B75-F85D-8F54-78DC-6486400F6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1" y="275573"/>
            <a:ext cx="6021887" cy="6363222"/>
          </a:xfrm>
        </p:spPr>
        <p:txBody>
          <a:bodyPr>
            <a:normAutofit/>
          </a:bodyPr>
          <a:lstStyle/>
          <a:p>
            <a:pPr algn="just">
              <a:lnSpc>
                <a:spcPts val="27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cực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cuộc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đáng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7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Khuynh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cáo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sức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khỏe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nhìn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thấp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11111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đau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mất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mát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xã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11111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ối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7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Tỷ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mắc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kèm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vd:rối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loạn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giấc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ngủ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mệt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mỏi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VN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7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vi-VN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18%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nữ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Anh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nghỉ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ít</a:t>
            </a:r>
            <a:r>
              <a:rPr lang="en-US" sz="2400" dirty="0">
                <a:solidFill>
                  <a:srgbClr val="11111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cơn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đau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27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Gánh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nặng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kinh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chăm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sóc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sức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khỏe</a:t>
            </a:r>
            <a:r>
              <a:rPr lang="en-US" sz="24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330868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EEF9E-DA16-97A5-93E8-A7C032191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" y="162561"/>
            <a:ext cx="10838702" cy="8534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YẾU TỐ NGUY CƠ VÀ NGUYÊN NHÂN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0873B6F-A8A4-F40C-D1C2-3557B629A8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246584"/>
              </p:ext>
            </p:extLst>
          </p:nvPr>
        </p:nvGraphicFramePr>
        <p:xfrm>
          <a:off x="370840" y="1188720"/>
          <a:ext cx="11450320" cy="519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8CD2A6B-BC7C-A027-49B0-3B98132AE5A5}"/>
              </a:ext>
            </a:extLst>
          </p:cNvPr>
          <p:cNvSpPr txBox="1"/>
          <p:nvPr/>
        </p:nvSpPr>
        <p:spPr>
          <a:xfrm>
            <a:off x="3741682" y="6611779"/>
            <a:ext cx="53287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effectLst/>
                <a:latin typeface="+mj-lt"/>
              </a:rPr>
              <a:t>D. </a:t>
            </a:r>
            <a:r>
              <a:rPr lang="en-US" sz="1000" b="0" i="0" dirty="0" err="1">
                <a:effectLst/>
                <a:latin typeface="+mj-lt"/>
              </a:rPr>
              <a:t>Engeler</a:t>
            </a:r>
            <a:r>
              <a:rPr lang="en-US" sz="1000" dirty="0">
                <a:latin typeface="+mj-lt"/>
              </a:rPr>
              <a:t> , et al. EAU Guidelines on Chronic Pelvic Pain, 2024, </a:t>
            </a:r>
            <a:r>
              <a:rPr lang="en-US" sz="1000" b="0" i="1" dirty="0">
                <a:effectLst/>
                <a:latin typeface="+mj-lt"/>
              </a:rPr>
              <a:t>ISBN 978-94-92671-12-3</a:t>
            </a:r>
            <a:r>
              <a:rPr lang="en-US" sz="1000" dirty="0">
                <a:latin typeface="+mj-lt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7FEEDF-8AF7-4374-E6FA-F1B201524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7F71-9C28-4356-B279-E2682FC4DF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52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B8CB12-FB1F-8867-C016-2D1A6C667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316" y="68263"/>
            <a:ext cx="10419907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099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622E7F-CB49-4C42-C975-6424D19D1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874" y="20320"/>
            <a:ext cx="7494572" cy="65914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4D8158-BE05-4452-E9EF-F5B263D9FE31}"/>
              </a:ext>
            </a:extLst>
          </p:cNvPr>
          <p:cNvSpPr txBox="1"/>
          <p:nvPr/>
        </p:nvSpPr>
        <p:spPr>
          <a:xfrm>
            <a:off x="3741682" y="6611779"/>
            <a:ext cx="53287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effectLst/>
                <a:latin typeface="+mj-lt"/>
              </a:rPr>
              <a:t>D. </a:t>
            </a:r>
            <a:r>
              <a:rPr lang="en-US" sz="1000" b="0" i="0" dirty="0" err="1">
                <a:effectLst/>
                <a:latin typeface="+mj-lt"/>
              </a:rPr>
              <a:t>Engeler</a:t>
            </a:r>
            <a:r>
              <a:rPr lang="en-US" sz="1000" dirty="0">
                <a:latin typeface="+mj-lt"/>
              </a:rPr>
              <a:t> , et al. EAU Guidelines on Chronic Pelvic Pain, 2024, </a:t>
            </a:r>
            <a:r>
              <a:rPr lang="en-US" sz="1000" b="0" i="1" dirty="0">
                <a:effectLst/>
                <a:latin typeface="+mj-lt"/>
              </a:rPr>
              <a:t>ISBN 978-94-92671-12-3</a:t>
            </a:r>
            <a:r>
              <a:rPr lang="en-US" sz="1000" dirty="0">
                <a:latin typeface="+mj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221024-DD28-26E4-CE08-F58DB657A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7F71-9C28-4356-B279-E2682FC4DF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86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C5BCECD-596F-99E1-453F-1E975E1FC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591" b="96538" l="9783" r="98370">
                        <a14:foregroundMark x1="79755" y1="34216" x2="79755" y2="34216"/>
                        <a14:foregroundMark x1="83832" y1="47658" x2="83832" y2="47658"/>
                        <a14:foregroundMark x1="83832" y1="47658" x2="83832" y2="47658"/>
                        <a14:foregroundMark x1="86277" y1="53157" x2="86277" y2="53157"/>
                        <a14:foregroundMark x1="86277" y1="53157" x2="86277" y2="53157"/>
                        <a14:foregroundMark x1="87636" y1="61711" x2="87636" y2="61711"/>
                        <a14:foregroundMark x1="87636" y1="61711" x2="87636" y2="61711"/>
                        <a14:foregroundMark x1="87636" y1="61711" x2="87636" y2="61711"/>
                        <a14:foregroundMark x1="42120" y1="94705" x2="42120" y2="94705"/>
                        <a14:foregroundMark x1="42120" y1="94705" x2="42120" y2="94705"/>
                        <a14:foregroundMark x1="58832" y1="88595" x2="58832" y2="88595"/>
                        <a14:foregroundMark x1="58832" y1="88595" x2="58832" y2="88595"/>
                        <a14:foregroundMark x1="63043" y1="86151" x2="63043" y2="86151"/>
                        <a14:foregroundMark x1="63043" y1="86151" x2="63043" y2="86151"/>
                        <a14:foregroundMark x1="59239" y1="85743" x2="78940" y2="88595"/>
                        <a14:foregroundMark x1="78940" y1="88595" x2="60326" y2="83299"/>
                        <a14:foregroundMark x1="60326" y1="83299" x2="70380" y2="84929"/>
                        <a14:foregroundMark x1="70380" y1="84929" x2="75543" y2="82892"/>
                        <a14:foregroundMark x1="75543" y1="82892" x2="59647" y2="82281"/>
                        <a14:foregroundMark x1="59647" y1="82281" x2="75000" y2="86762"/>
                        <a14:foregroundMark x1="75000" y1="86762" x2="69022" y2="83707"/>
                        <a14:foregroundMark x1="69022" y1="83707" x2="85598" y2="86354"/>
                        <a14:foregroundMark x1="85598" y1="86354" x2="78397" y2="84929"/>
                        <a14:foregroundMark x1="78397" y1="84929" x2="83288" y2="86354"/>
                        <a14:foregroundMark x1="80027" y1="97556" x2="84783" y2="98371"/>
                        <a14:foregroundMark x1="84783" y1="98371" x2="79348" y2="98167"/>
                        <a14:foregroundMark x1="79348" y1="98167" x2="87908" y2="97760"/>
                        <a14:foregroundMark x1="87908" y1="97760" x2="82745" y2="96741"/>
                        <a14:foregroundMark x1="82745" y1="96741" x2="82880" y2="96741"/>
                        <a14:foregroundMark x1="88859" y1="84521" x2="93071" y2="81059"/>
                        <a14:foregroundMark x1="93071" y1="81059" x2="96739" y2="85336"/>
                        <a14:foregroundMark x1="96739" y1="85336" x2="98370" y2="85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0" t="714" r="14320"/>
          <a:stretch/>
        </p:blipFill>
        <p:spPr bwMode="auto">
          <a:xfrm>
            <a:off x="3106455" y="10"/>
            <a:ext cx="908554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707E1C-33A1-7338-FD45-71A7C9748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83" y="36575"/>
            <a:ext cx="4460859" cy="784100"/>
          </a:xfrm>
        </p:spPr>
        <p:txBody>
          <a:bodyPr anchor="b">
            <a:noAutofit/>
          </a:bodyPr>
          <a:lstStyle/>
          <a:p>
            <a:r>
              <a:rPr lang="en-VN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 NHÂN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59D7A9AE-1AA4-64DF-ED31-7EDE4992C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8711"/>
            <a:ext cx="9025503" cy="5125241"/>
          </a:xfrm>
        </p:spPr>
        <p:txBody>
          <a:bodyPr anchor="t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 NỘI MẠC TỬ CUNG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DÍNH VÙNG CHẬU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 CHỨNG BUỒNG TRỨNG CÒN SÓT LẠI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GIÃN TĨNH MẠCH SINH DỤC</a:t>
            </a:r>
          </a:p>
        </p:txBody>
      </p:sp>
    </p:spTree>
    <p:extLst>
      <p:ext uri="{BB962C8B-B14F-4D97-AF65-F5344CB8AC3E}">
        <p14:creationId xmlns:p14="http://schemas.microsoft.com/office/powerpoint/2010/main" val="1133818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64161-5DE1-4C28-0E66-6382AC677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2407"/>
            <a:ext cx="10515600" cy="5324556"/>
          </a:xfrm>
        </p:spPr>
        <p:txBody>
          <a:bodyPr/>
          <a:lstStyle/>
          <a:p>
            <a:endParaRPr lang="en-VN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VN" sz="4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ADENOMYOSIS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4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VN" sz="4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ẠC NỘI MẠC TỬ CUNG</a:t>
            </a:r>
            <a:endParaRPr lang="en-VN" sz="4400" dirty="0"/>
          </a:p>
        </p:txBody>
      </p:sp>
    </p:spTree>
    <p:extLst>
      <p:ext uri="{BB962C8B-B14F-4D97-AF65-F5344CB8AC3E}">
        <p14:creationId xmlns:p14="http://schemas.microsoft.com/office/powerpoint/2010/main" val="21981968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DMqtCoEUKkgN4iZSco_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WG9wvIaUS7ADt.4jiWr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texYvwL0WBxa4yag2_kQ"/>
</p:tagLst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963</TotalTime>
  <Words>2514</Words>
  <Application>Microsoft Macintosh PowerPoint</Application>
  <PresentationFormat>Widescreen</PresentationFormat>
  <Paragraphs>259</Paragraphs>
  <Slides>32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Aptos</vt:lpstr>
      <vt:lpstr>Arial</vt:lpstr>
      <vt:lpstr>Arial Black</vt:lpstr>
      <vt:lpstr>Calibri</vt:lpstr>
      <vt:lpstr>Calibri Light</vt:lpstr>
      <vt:lpstr>Gill Sans</vt:lpstr>
      <vt:lpstr>Times New Roman</vt:lpstr>
      <vt:lpstr>Wingdings</vt:lpstr>
      <vt:lpstr>Office 2013 - 2022 Theme</vt:lpstr>
      <vt:lpstr>TIẾP CẬN ĐAU VÙNG CHẬU MÃN TÍNH VỀ GÓC NHÌN PHỤ KHOA</vt:lpstr>
      <vt:lpstr>CASE LÂM SÀNG</vt:lpstr>
      <vt:lpstr>ĐỊNH NGHĨA</vt:lpstr>
      <vt:lpstr>PowerPoint Presentation</vt:lpstr>
      <vt:lpstr>CÁC YẾU TỐ NGUY CƠ VÀ NGUYÊN NHÂN</vt:lpstr>
      <vt:lpstr>PowerPoint Presentation</vt:lpstr>
      <vt:lpstr>PowerPoint Presentation</vt:lpstr>
      <vt:lpstr>NGUYÊN NHÂN</vt:lpstr>
      <vt:lpstr>PowerPoint Presentation</vt:lpstr>
      <vt:lpstr>             </vt:lpstr>
      <vt:lpstr>PowerPoint Presentation</vt:lpstr>
      <vt:lpstr>PowerPoint Presentation</vt:lpstr>
      <vt:lpstr>Lạc nội mạc tử cung đặt một gánh nặng lớn lên xã hội và cá nhân1–5</vt:lpstr>
      <vt:lpstr>Chấp nhận các triệu chứng và chẩn đoán sai đã góp phần vào sự trì hoãn chẩn đoán LNMTC</vt:lpstr>
      <vt:lpstr>Dùng liên tục các trị liệu không hiệu quả hay không thích hợp làm chậm trễ chẩn đoán xác định và điều trị hiệu quả LNMTC</vt:lpstr>
      <vt:lpstr>CHẨN ĐOÁN</vt:lpstr>
      <vt:lpstr>PowerPoint Presentation</vt:lpstr>
      <vt:lpstr>PowerPoint Presentation</vt:lpstr>
      <vt:lpstr>ĐIỀU TRỊ</vt:lpstr>
      <vt:lpstr>ĐIỀU TRỊ</vt:lpstr>
      <vt:lpstr>DÍNH VÙNG CHẬU</vt:lpstr>
      <vt:lpstr>HỘI CHỨNG BUỒNG TRỨNG CÒN SÓT LẠI (ORS)</vt:lpstr>
      <vt:lpstr>PowerPoint Presentation</vt:lpstr>
      <vt:lpstr>HỘI CHỨNG BUỒNG TRỨNG CÒN SÓT LẠI</vt:lpstr>
      <vt:lpstr>HỘI CHỨNG BUỒNG TRỨNG CÒN SÓT LẠI</vt:lpstr>
      <vt:lpstr>GIÃN TĨNH MẠCH SINH DỤC Pelvic congestion syndrome</vt:lpstr>
      <vt:lpstr>GIÃN TĨNH MẠCH SINH DỤC Pelvic congestion syndrome</vt:lpstr>
      <vt:lpstr>GIÃN TĨNH MẠCH SINH DỤC </vt:lpstr>
      <vt:lpstr>GIÃN TĨNH MẠCH SINH DỤC </vt:lpstr>
      <vt:lpstr>ĐAU LIÊN QUAN ĐẾN LƯỚI NHÂN TẠO</vt:lpstr>
      <vt:lpstr>TÓM TẮT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TIẾP CẬN ĐAU VÙNG CHẬU MÃN TÍNH VỀ GÓC NHÌN PHỤ KHOA</dc:title>
  <dc:creator>Bs CK I Trần Nhật Vy</dc:creator>
  <cp:lastModifiedBy>Bs CK I Trần Nhật Vy</cp:lastModifiedBy>
  <cp:revision>97</cp:revision>
  <dcterms:created xsi:type="dcterms:W3CDTF">2025-02-28T03:20:21Z</dcterms:created>
  <dcterms:modified xsi:type="dcterms:W3CDTF">2025-08-12T05:41:15Z</dcterms:modified>
</cp:coreProperties>
</file>